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12" r:id="rId3"/>
    <p:sldId id="284" r:id="rId4"/>
    <p:sldId id="309" r:id="rId5"/>
    <p:sldId id="276" r:id="rId6"/>
    <p:sldId id="278" r:id="rId7"/>
    <p:sldId id="279" r:id="rId8"/>
    <p:sldId id="281" r:id="rId9"/>
    <p:sldId id="282" r:id="rId10"/>
    <p:sldId id="283" r:id="rId11"/>
    <p:sldId id="297" r:id="rId12"/>
    <p:sldId id="294" r:id="rId13"/>
    <p:sldId id="289" r:id="rId14"/>
    <p:sldId id="292" r:id="rId15"/>
    <p:sldId id="288" r:id="rId16"/>
    <p:sldId id="291" r:id="rId17"/>
    <p:sldId id="315" r:id="rId18"/>
    <p:sldId id="299" r:id="rId19"/>
    <p:sldId id="300" r:id="rId20"/>
    <p:sldId id="305" r:id="rId21"/>
    <p:sldId id="306" r:id="rId22"/>
    <p:sldId id="311" r:id="rId23"/>
    <p:sldId id="275"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ECD0"/>
    <a:srgbClr val="148C6F"/>
    <a:srgbClr val="F5C061"/>
    <a:srgbClr val="CA8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1705" autoAdjust="0"/>
  </p:normalViewPr>
  <p:slideViewPr>
    <p:cSldViewPr snapToGrid="0">
      <p:cViewPr varScale="1">
        <p:scale>
          <a:sx n="90" d="100"/>
          <a:sy n="90" d="100"/>
        </p:scale>
        <p:origin x="1218" y="90"/>
      </p:cViewPr>
      <p:guideLst/>
    </p:cSldViewPr>
  </p:slideViewPr>
  <p:notesTextViewPr>
    <p:cViewPr>
      <p:scale>
        <a:sx n="1" d="1"/>
        <a:sy n="1" d="1"/>
      </p:scale>
      <p:origin x="0" y="0"/>
    </p:cViewPr>
  </p:notesTextViewPr>
  <p:sorterViewPr>
    <p:cViewPr varScale="1">
      <p:scale>
        <a:sx n="100" d="100"/>
        <a:sy n="100" d="100"/>
      </p:scale>
      <p:origin x="0" y="-3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3"/>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1" rIns="91424" bIns="45711" rtlCol="0"/>
          <a:lstStyle>
            <a:lvl1pPr algn="r">
              <a:defRPr sz="1200"/>
            </a:lvl1pPr>
          </a:lstStyle>
          <a:p>
            <a:fld id="{66AE1243-D479-47BF-9FC7-E9A0AB1E3513}"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1" rIns="91424" bIns="45711" rtlCol="0" anchor="b"/>
          <a:lstStyle>
            <a:lvl1pPr algn="r">
              <a:defRPr sz="1200"/>
            </a:lvl1pPr>
          </a:lstStyle>
          <a:p>
            <a:fld id="{4AE33B6C-AFFD-47CB-A09A-34DEA875DD4E}" type="slidenum">
              <a:rPr kumimoji="1" lang="ja-JP" altLang="en-US" smtClean="0"/>
              <a:t>‹#›</a:t>
            </a:fld>
            <a:endParaRPr kumimoji="1" lang="ja-JP" altLang="en-US"/>
          </a:p>
        </p:txBody>
      </p:sp>
    </p:spTree>
    <p:extLst>
      <p:ext uri="{BB962C8B-B14F-4D97-AF65-F5344CB8AC3E}">
        <p14:creationId xmlns:p14="http://schemas.microsoft.com/office/powerpoint/2010/main" val="496923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ohas.go.jp/Portals/0/data0/sanpo/sanpo21/pdf/113_p14-17.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hlw.go.jp/file/05-Shingikai-11201000-Roudoukijunkyoku-Soumuka/0000117190.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ohtc.med.uoeh-u.ac.jp/syugyohantei/pdf/guidance_5.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pnsh.jp/data/jsh2019/JSH2019_hp.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htc.med.uoeh-u.ac.jp/syugyohantei/pdf/manu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s.e-gov.go.jp/law/347AC0000000057#Mp-Ch_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aws.e-gov.go.jp/law/347M50002000032#Mp-Pa_1-Ch_6-Se_1_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hlw.go.jp/hourei/doc/kouji/K170417K0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hlw.go.jp/hourei/doc/kouji/K170417K002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hlw.go.jp/hourei/doc/kouji/K170417K002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hlw.go.jp/hourei/doc/kouji/K170417K002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2</a:t>
            </a:fld>
            <a:endParaRPr kumimoji="1" lang="ja-JP" altLang="en-US"/>
          </a:p>
        </p:txBody>
      </p:sp>
    </p:spTree>
    <p:extLst>
      <p:ext uri="{BB962C8B-B14F-4D97-AF65-F5344CB8AC3E}">
        <p14:creationId xmlns:p14="http://schemas.microsoft.com/office/powerpoint/2010/main" val="39038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A18D-5702-EE58-E688-5868300BE8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4D68C2-BBD7-9572-7B58-E6A17EFA7E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35FAB2-EA22-52B8-4F7F-339AC9380997}"/>
              </a:ext>
            </a:extLst>
          </p:cNvPr>
          <p:cNvSpPr>
            <a:spLocks noGrp="1"/>
          </p:cNvSpPr>
          <p:nvPr>
            <p:ph type="body" idx="1"/>
          </p:nvPr>
        </p:nvSpPr>
        <p:spPr/>
        <p:txBody>
          <a:bodyPr/>
          <a:lstStyle/>
          <a:p>
            <a:r>
              <a:rPr lang="en-US" altLang="ja-JP" dirty="0">
                <a:hlinkClick r:id="rId3"/>
              </a:rPr>
              <a:t>113_p14-17.pdf</a:t>
            </a:r>
            <a:endParaRPr lang="en-US" altLang="ja-JP" dirty="0"/>
          </a:p>
          <a:p>
            <a:r>
              <a:rPr lang="ja-JP" altLang="en-US" dirty="0"/>
              <a:t>労働衛生対策の基本㊱　健康診断の事後措置と その対応</a:t>
            </a:r>
            <a:endParaRPr lang="en-US" altLang="ja-JP" dirty="0"/>
          </a:p>
          <a:p>
            <a:r>
              <a:rPr kumimoji="1" lang="ja-JP" altLang="en-US" dirty="0"/>
              <a:t>（労働者健康安全機構）</a:t>
            </a:r>
          </a:p>
        </p:txBody>
      </p:sp>
      <p:sp>
        <p:nvSpPr>
          <p:cNvPr id="4" name="スライド番号プレースホルダー 3">
            <a:extLst>
              <a:ext uri="{FF2B5EF4-FFF2-40B4-BE49-F238E27FC236}">
                <a16:creationId xmlns:a16="http://schemas.microsoft.com/office/drawing/2014/main" id="{BD2184EC-9580-420E-1F5C-E83A11AD81FA}"/>
              </a:ext>
            </a:extLst>
          </p:cNvPr>
          <p:cNvSpPr>
            <a:spLocks noGrp="1"/>
          </p:cNvSpPr>
          <p:nvPr>
            <p:ph type="sldNum" sz="quarter" idx="5"/>
          </p:nvPr>
        </p:nvSpPr>
        <p:spPr/>
        <p:txBody>
          <a:bodyPr/>
          <a:lstStyle/>
          <a:p>
            <a:fld id="{4AE33B6C-AFFD-47CB-A09A-34DEA875DD4E}" type="slidenum">
              <a:rPr kumimoji="1" lang="ja-JP" altLang="en-US" smtClean="0"/>
              <a:t>11</a:t>
            </a:fld>
            <a:endParaRPr kumimoji="1" lang="ja-JP" altLang="en-US"/>
          </a:p>
        </p:txBody>
      </p:sp>
    </p:spTree>
    <p:extLst>
      <p:ext uri="{BB962C8B-B14F-4D97-AF65-F5344CB8AC3E}">
        <p14:creationId xmlns:p14="http://schemas.microsoft.com/office/powerpoint/2010/main" val="68045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4680-39B7-F4EB-CDDA-8D50A9A51A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B9213D-6E32-0DB2-877E-7F1030177F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E0FB32-CB9E-DE31-3AAA-1D6E43A32BD9}"/>
              </a:ext>
            </a:extLst>
          </p:cNvPr>
          <p:cNvSpPr>
            <a:spLocks noGrp="1"/>
          </p:cNvSpPr>
          <p:nvPr>
            <p:ph type="body" idx="1"/>
          </p:nvPr>
        </p:nvSpPr>
        <p:spPr/>
        <p:txBody>
          <a:bodyPr/>
          <a:lstStyle/>
          <a:p>
            <a:r>
              <a:rPr kumimoji="1" lang="ja-JP" altLang="en-US" dirty="0"/>
              <a:t>医療上の措置不要、経過観察</a:t>
            </a:r>
          </a:p>
        </p:txBody>
      </p:sp>
      <p:sp>
        <p:nvSpPr>
          <p:cNvPr id="4" name="スライド番号プレースホルダー 3">
            <a:extLst>
              <a:ext uri="{FF2B5EF4-FFF2-40B4-BE49-F238E27FC236}">
                <a16:creationId xmlns:a16="http://schemas.microsoft.com/office/drawing/2014/main" id="{DD136D5C-3FEA-A30F-DCBE-72984699B8DD}"/>
              </a:ext>
            </a:extLst>
          </p:cNvPr>
          <p:cNvSpPr>
            <a:spLocks noGrp="1"/>
          </p:cNvSpPr>
          <p:nvPr>
            <p:ph type="sldNum" sz="quarter" idx="5"/>
          </p:nvPr>
        </p:nvSpPr>
        <p:spPr/>
        <p:txBody>
          <a:bodyPr/>
          <a:lstStyle/>
          <a:p>
            <a:fld id="{4AE33B6C-AFFD-47CB-A09A-34DEA875DD4E}" type="slidenum">
              <a:rPr kumimoji="1" lang="ja-JP" altLang="en-US" smtClean="0"/>
              <a:t>12</a:t>
            </a:fld>
            <a:endParaRPr kumimoji="1" lang="ja-JP" altLang="en-US"/>
          </a:p>
        </p:txBody>
      </p:sp>
    </p:spTree>
    <p:extLst>
      <p:ext uri="{BB962C8B-B14F-4D97-AF65-F5344CB8AC3E}">
        <p14:creationId xmlns:p14="http://schemas.microsoft.com/office/powerpoint/2010/main" val="213425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1DC7-E12D-712F-FCE6-F26FE447A1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7636F9-A7A5-5404-351B-23176A9F28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52A5D7-DB96-90D1-8BB6-23ABB314639C}"/>
              </a:ext>
            </a:extLst>
          </p:cNvPr>
          <p:cNvSpPr>
            <a:spLocks noGrp="1"/>
          </p:cNvSpPr>
          <p:nvPr>
            <p:ph type="body" idx="1"/>
          </p:nvPr>
        </p:nvSpPr>
        <p:spPr/>
        <p:txBody>
          <a:bodyPr/>
          <a:lstStyle/>
          <a:p>
            <a:r>
              <a:rPr kumimoji="1" lang="ja-JP" altLang="en-US" dirty="0"/>
              <a:t>医療上の措置不要、経過観察</a:t>
            </a:r>
          </a:p>
        </p:txBody>
      </p:sp>
      <p:sp>
        <p:nvSpPr>
          <p:cNvPr id="4" name="スライド番号プレースホルダー 3">
            <a:extLst>
              <a:ext uri="{FF2B5EF4-FFF2-40B4-BE49-F238E27FC236}">
                <a16:creationId xmlns:a16="http://schemas.microsoft.com/office/drawing/2014/main" id="{3CDC6832-A002-6067-78CE-B8D2DD8D847A}"/>
              </a:ext>
            </a:extLst>
          </p:cNvPr>
          <p:cNvSpPr>
            <a:spLocks noGrp="1"/>
          </p:cNvSpPr>
          <p:nvPr>
            <p:ph type="sldNum" sz="quarter" idx="5"/>
          </p:nvPr>
        </p:nvSpPr>
        <p:spPr/>
        <p:txBody>
          <a:bodyPr/>
          <a:lstStyle/>
          <a:p>
            <a:fld id="{4AE33B6C-AFFD-47CB-A09A-34DEA875DD4E}" type="slidenum">
              <a:rPr kumimoji="1" lang="ja-JP" altLang="en-US" smtClean="0"/>
              <a:t>13</a:t>
            </a:fld>
            <a:endParaRPr kumimoji="1" lang="ja-JP" altLang="en-US"/>
          </a:p>
        </p:txBody>
      </p:sp>
    </p:spTree>
    <p:extLst>
      <p:ext uri="{BB962C8B-B14F-4D97-AF65-F5344CB8AC3E}">
        <p14:creationId xmlns:p14="http://schemas.microsoft.com/office/powerpoint/2010/main" val="21799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職域における 一般健康診断の位置と活用</a:t>
            </a:r>
            <a:endParaRPr lang="en-US" altLang="ja-JP" dirty="0"/>
          </a:p>
          <a:p>
            <a:r>
              <a:rPr lang="zh-TW" altLang="en-US" dirty="0">
                <a:hlinkClick r:id="rId4"/>
              </a:rPr>
              <a:t>厚生労働科学研究費補助金</a:t>
            </a:r>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14</a:t>
            </a:fld>
            <a:endParaRPr kumimoji="1" lang="ja-JP" altLang="en-US"/>
          </a:p>
        </p:txBody>
      </p:sp>
    </p:spTree>
    <p:extLst>
      <p:ext uri="{BB962C8B-B14F-4D97-AF65-F5344CB8AC3E}">
        <p14:creationId xmlns:p14="http://schemas.microsoft.com/office/powerpoint/2010/main" val="2955673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15</a:t>
            </a:fld>
            <a:endParaRPr kumimoji="1" lang="ja-JP" altLang="en-US"/>
          </a:p>
        </p:txBody>
      </p:sp>
    </p:spTree>
    <p:extLst>
      <p:ext uri="{BB962C8B-B14F-4D97-AF65-F5344CB8AC3E}">
        <p14:creationId xmlns:p14="http://schemas.microsoft.com/office/powerpoint/2010/main" val="138473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16</a:t>
            </a:fld>
            <a:endParaRPr kumimoji="1" lang="ja-JP" altLang="en-US"/>
          </a:p>
        </p:txBody>
      </p:sp>
    </p:spTree>
    <p:extLst>
      <p:ext uri="{BB962C8B-B14F-4D97-AF65-F5344CB8AC3E}">
        <p14:creationId xmlns:p14="http://schemas.microsoft.com/office/powerpoint/2010/main" val="407728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ED42E-6613-9E09-8601-4FCB6AB140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C55E37-C289-9BCC-CE96-CABEE3195D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C1BEDE-F27E-FEB6-15D5-3E2CA3AE7291}"/>
              </a:ext>
            </a:extLst>
          </p:cNvPr>
          <p:cNvSpPr>
            <a:spLocks noGrp="1"/>
          </p:cNvSpPr>
          <p:nvPr>
            <p:ph type="body" idx="1"/>
          </p:nvPr>
        </p:nvSpPr>
        <p:spPr/>
        <p:txBody>
          <a:bodyPr/>
          <a:lstStyle/>
          <a:p>
            <a:r>
              <a:rPr lang="ja-JP" altLang="en-US" dirty="0">
                <a:hlinkClick r:id="rId3"/>
              </a:rPr>
              <a:t>本文ドキュメント</a:t>
            </a:r>
            <a:r>
              <a:rPr lang="en-US" altLang="ja-JP" dirty="0">
                <a:hlinkClick r:id="rId3"/>
              </a:rPr>
              <a:t>.</a:t>
            </a:r>
            <a:r>
              <a:rPr lang="en-US" altLang="ja-JP" dirty="0" err="1">
                <a:hlinkClick r:id="rId3"/>
              </a:rPr>
              <a:t>indd</a:t>
            </a:r>
            <a:endParaRPr lang="en-US" altLang="ja-JP" dirty="0"/>
          </a:p>
          <a:p>
            <a:r>
              <a:rPr lang="ja-JP" altLang="en-US" dirty="0"/>
              <a:t>高血圧治療ガイドライン</a:t>
            </a:r>
            <a:r>
              <a:rPr lang="en-US" altLang="ja-JP" dirty="0"/>
              <a:t>2019</a:t>
            </a:r>
          </a:p>
          <a:p>
            <a:r>
              <a:rPr lang="ja-JP" altLang="en-US" dirty="0"/>
              <a:t>　第</a:t>
            </a:r>
            <a:r>
              <a:rPr lang="en-US" altLang="ja-JP" dirty="0"/>
              <a:t>2</a:t>
            </a:r>
            <a:r>
              <a:rPr lang="ja-JP" altLang="en-US" dirty="0"/>
              <a:t>章　血圧測定と臨床評価</a:t>
            </a:r>
            <a:endParaRPr lang="en-US" altLang="ja-JP" dirty="0"/>
          </a:p>
          <a:p>
            <a:r>
              <a:rPr lang="ja-JP" altLang="en-US" dirty="0"/>
              <a:t>　　２．高血圧の診断</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0E266EC-7B22-58CC-521B-8F2CEF07D053}"/>
              </a:ext>
            </a:extLst>
          </p:cNvPr>
          <p:cNvSpPr>
            <a:spLocks noGrp="1"/>
          </p:cNvSpPr>
          <p:nvPr>
            <p:ph type="sldNum" sz="quarter" idx="5"/>
          </p:nvPr>
        </p:nvSpPr>
        <p:spPr/>
        <p:txBody>
          <a:bodyPr/>
          <a:lstStyle/>
          <a:p>
            <a:fld id="{4AE33B6C-AFFD-47CB-A09A-34DEA875DD4E}" type="slidenum">
              <a:rPr kumimoji="1" lang="ja-JP" altLang="en-US" smtClean="0"/>
              <a:t>17</a:t>
            </a:fld>
            <a:endParaRPr kumimoji="1" lang="ja-JP" altLang="en-US"/>
          </a:p>
        </p:txBody>
      </p:sp>
    </p:spTree>
    <p:extLst>
      <p:ext uri="{BB962C8B-B14F-4D97-AF65-F5344CB8AC3E}">
        <p14:creationId xmlns:p14="http://schemas.microsoft.com/office/powerpoint/2010/main" val="120084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5EDC9-3380-3E69-AE4B-9667E03E5C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4BAB48-0879-20FC-8223-BA2DEB2436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A016A2-122D-8BAE-F4FF-9FD0403919F8}"/>
              </a:ext>
            </a:extLst>
          </p:cNvPr>
          <p:cNvSpPr>
            <a:spLocks noGrp="1"/>
          </p:cNvSpPr>
          <p:nvPr>
            <p:ph type="body" idx="1"/>
          </p:nvPr>
        </p:nvSpPr>
        <p:spPr/>
        <p:txBody>
          <a:bodyPr/>
          <a:lstStyle/>
          <a:p>
            <a:r>
              <a:rPr lang="ja-JP" altLang="en-US" dirty="0">
                <a:hlinkClick r:id="rId3"/>
              </a:rPr>
              <a:t>先行研究のサマリー</a:t>
            </a:r>
            <a:r>
              <a:rPr lang="ja-JP" altLang="en-US" dirty="0"/>
              <a:t>　医師のための就業判定</a:t>
            </a:r>
            <a:r>
              <a:rPr lang="en-US" altLang="ja-JP" dirty="0"/>
              <a:t>NAVI</a:t>
            </a:r>
            <a:r>
              <a:rPr lang="ja-JP" altLang="en-US" dirty="0"/>
              <a:t>より「健診判定マニュアル」</a:t>
            </a:r>
            <a:endParaRPr kumimoji="1" lang="ja-JP" altLang="en-US" dirty="0"/>
          </a:p>
        </p:txBody>
      </p:sp>
      <p:sp>
        <p:nvSpPr>
          <p:cNvPr id="4" name="スライド番号プレースホルダー 3">
            <a:extLst>
              <a:ext uri="{FF2B5EF4-FFF2-40B4-BE49-F238E27FC236}">
                <a16:creationId xmlns:a16="http://schemas.microsoft.com/office/drawing/2014/main" id="{A7B12AF0-E08F-4280-B4BB-19C0AF25CD52}"/>
              </a:ext>
            </a:extLst>
          </p:cNvPr>
          <p:cNvSpPr>
            <a:spLocks noGrp="1"/>
          </p:cNvSpPr>
          <p:nvPr>
            <p:ph type="sldNum" sz="quarter" idx="5"/>
          </p:nvPr>
        </p:nvSpPr>
        <p:spPr/>
        <p:txBody>
          <a:bodyPr/>
          <a:lstStyle/>
          <a:p>
            <a:fld id="{4AE33B6C-AFFD-47CB-A09A-34DEA875DD4E}" type="slidenum">
              <a:rPr kumimoji="1" lang="ja-JP" altLang="en-US" smtClean="0"/>
              <a:t>18</a:t>
            </a:fld>
            <a:endParaRPr kumimoji="1" lang="ja-JP" altLang="en-US"/>
          </a:p>
        </p:txBody>
      </p:sp>
    </p:spTree>
    <p:extLst>
      <p:ext uri="{BB962C8B-B14F-4D97-AF65-F5344CB8AC3E}">
        <p14:creationId xmlns:p14="http://schemas.microsoft.com/office/powerpoint/2010/main" val="267763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19</a:t>
            </a:fld>
            <a:endParaRPr kumimoji="1" lang="ja-JP" altLang="en-US"/>
          </a:p>
        </p:txBody>
      </p:sp>
    </p:spTree>
    <p:extLst>
      <p:ext uri="{BB962C8B-B14F-4D97-AF65-F5344CB8AC3E}">
        <p14:creationId xmlns:p14="http://schemas.microsoft.com/office/powerpoint/2010/main" val="59366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C3587-AC8C-2AC7-195C-9FCD940F0C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0E6C60-7623-00C6-696F-0A96D63CC9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B21904-E767-13DF-C558-FB2ED1F7364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250EE68-DFAB-461C-B47A-B9F7DFB90BA6}"/>
              </a:ext>
            </a:extLst>
          </p:cNvPr>
          <p:cNvSpPr>
            <a:spLocks noGrp="1"/>
          </p:cNvSpPr>
          <p:nvPr>
            <p:ph type="sldNum" sz="quarter" idx="5"/>
          </p:nvPr>
        </p:nvSpPr>
        <p:spPr/>
        <p:txBody>
          <a:bodyPr/>
          <a:lstStyle/>
          <a:p>
            <a:fld id="{4AE33B6C-AFFD-47CB-A09A-34DEA875DD4E}" type="slidenum">
              <a:rPr kumimoji="1" lang="ja-JP" altLang="en-US" smtClean="0"/>
              <a:t>20</a:t>
            </a:fld>
            <a:endParaRPr kumimoji="1" lang="ja-JP" altLang="en-US"/>
          </a:p>
        </p:txBody>
      </p:sp>
    </p:spTree>
    <p:extLst>
      <p:ext uri="{BB962C8B-B14F-4D97-AF65-F5344CB8AC3E}">
        <p14:creationId xmlns:p14="http://schemas.microsoft.com/office/powerpoint/2010/main" val="303450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3</a:t>
            </a:fld>
            <a:endParaRPr kumimoji="1" lang="ja-JP" altLang="en-US"/>
          </a:p>
        </p:txBody>
      </p:sp>
    </p:spTree>
    <p:extLst>
      <p:ext uri="{BB962C8B-B14F-4D97-AF65-F5344CB8AC3E}">
        <p14:creationId xmlns:p14="http://schemas.microsoft.com/office/powerpoint/2010/main" val="25487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E4C4-F384-233E-4226-E8FE9E1737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138831-347E-3355-7AA2-A2A7080ADC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C70587-1F86-044A-0142-CAC00B1055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477CE5A-9184-40B3-49F5-8EEA18C377D1}"/>
              </a:ext>
            </a:extLst>
          </p:cNvPr>
          <p:cNvSpPr>
            <a:spLocks noGrp="1"/>
          </p:cNvSpPr>
          <p:nvPr>
            <p:ph type="sldNum" sz="quarter" idx="5"/>
          </p:nvPr>
        </p:nvSpPr>
        <p:spPr/>
        <p:txBody>
          <a:bodyPr/>
          <a:lstStyle/>
          <a:p>
            <a:fld id="{4AE33B6C-AFFD-47CB-A09A-34DEA875DD4E}" type="slidenum">
              <a:rPr kumimoji="1" lang="ja-JP" altLang="en-US" smtClean="0"/>
              <a:t>21</a:t>
            </a:fld>
            <a:endParaRPr kumimoji="1" lang="ja-JP" altLang="en-US"/>
          </a:p>
        </p:txBody>
      </p:sp>
    </p:spTree>
    <p:extLst>
      <p:ext uri="{BB962C8B-B14F-4D97-AF65-F5344CB8AC3E}">
        <p14:creationId xmlns:p14="http://schemas.microsoft.com/office/powerpoint/2010/main" val="376215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4B49-52DA-33FF-BDA9-2D2D37BF2A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D3F934-BB34-8085-CD1C-7E66CDB175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6D5E18-C68B-EB0E-DFAD-75BB65406D7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F12522-DB32-A392-811D-21A1E3191A9D}"/>
              </a:ext>
            </a:extLst>
          </p:cNvPr>
          <p:cNvSpPr>
            <a:spLocks noGrp="1"/>
          </p:cNvSpPr>
          <p:nvPr>
            <p:ph type="sldNum" sz="quarter" idx="5"/>
          </p:nvPr>
        </p:nvSpPr>
        <p:spPr/>
        <p:txBody>
          <a:bodyPr/>
          <a:lstStyle/>
          <a:p>
            <a:fld id="{4AE33B6C-AFFD-47CB-A09A-34DEA875DD4E}" type="slidenum">
              <a:rPr kumimoji="1" lang="ja-JP" altLang="en-US" smtClean="0"/>
              <a:t>22</a:t>
            </a:fld>
            <a:endParaRPr kumimoji="1" lang="ja-JP" altLang="en-US"/>
          </a:p>
        </p:txBody>
      </p:sp>
    </p:spTree>
    <p:extLst>
      <p:ext uri="{BB962C8B-B14F-4D97-AF65-F5344CB8AC3E}">
        <p14:creationId xmlns:p14="http://schemas.microsoft.com/office/powerpoint/2010/main" val="137222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23</a:t>
            </a:fld>
            <a:endParaRPr kumimoji="1" lang="ja-JP" altLang="en-US"/>
          </a:p>
        </p:txBody>
      </p:sp>
    </p:spTree>
    <p:extLst>
      <p:ext uri="{BB962C8B-B14F-4D97-AF65-F5344CB8AC3E}">
        <p14:creationId xmlns:p14="http://schemas.microsoft.com/office/powerpoint/2010/main" val="265657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3993-3F60-BDD8-6539-0521C0AFD0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42885C-F212-391F-11AB-D1E2006727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C63169-C019-26F5-1E5F-38A70A775A9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8EBD73C-B5C9-CF4F-635F-83708C70B09D}"/>
              </a:ext>
            </a:extLst>
          </p:cNvPr>
          <p:cNvSpPr>
            <a:spLocks noGrp="1"/>
          </p:cNvSpPr>
          <p:nvPr>
            <p:ph type="sldNum" sz="quarter" idx="5"/>
          </p:nvPr>
        </p:nvSpPr>
        <p:spPr/>
        <p:txBody>
          <a:bodyPr/>
          <a:lstStyle/>
          <a:p>
            <a:fld id="{4AE33B6C-AFFD-47CB-A09A-34DEA875DD4E}" type="slidenum">
              <a:rPr kumimoji="1" lang="ja-JP" altLang="en-US" smtClean="0"/>
              <a:t>4</a:t>
            </a:fld>
            <a:endParaRPr kumimoji="1" lang="ja-JP" altLang="en-US"/>
          </a:p>
        </p:txBody>
      </p:sp>
    </p:spTree>
    <p:extLst>
      <p:ext uri="{BB962C8B-B14F-4D97-AF65-F5344CB8AC3E}">
        <p14:creationId xmlns:p14="http://schemas.microsoft.com/office/powerpoint/2010/main" val="3068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労働安全衛生法 </a:t>
            </a:r>
            <a:r>
              <a:rPr lang="en-US" altLang="ja-JP" dirty="0">
                <a:hlinkClick r:id="rId3"/>
              </a:rPr>
              <a:t>| e-Gov </a:t>
            </a:r>
            <a:r>
              <a:rPr lang="ja-JP" altLang="en-US" dirty="0">
                <a:hlinkClick r:id="rId3"/>
              </a:rPr>
              <a:t>法令検索</a:t>
            </a:r>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5</a:t>
            </a:fld>
            <a:endParaRPr kumimoji="1" lang="ja-JP" altLang="en-US"/>
          </a:p>
        </p:txBody>
      </p:sp>
    </p:spTree>
    <p:extLst>
      <p:ext uri="{BB962C8B-B14F-4D97-AF65-F5344CB8AC3E}">
        <p14:creationId xmlns:p14="http://schemas.microsoft.com/office/powerpoint/2010/main" val="363534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労働安全衛生規則 </a:t>
            </a:r>
            <a:r>
              <a:rPr lang="en-US" altLang="ja-JP" dirty="0">
                <a:hlinkClick r:id="rId3"/>
              </a:rPr>
              <a:t>| e-Gov </a:t>
            </a:r>
            <a:r>
              <a:rPr lang="ja-JP" altLang="en-US" dirty="0">
                <a:hlinkClick r:id="rId3"/>
              </a:rPr>
              <a:t>法令検索</a:t>
            </a:r>
            <a:endParaRPr kumimoji="1" lang="ja-JP" altLang="en-US" dirty="0"/>
          </a:p>
        </p:txBody>
      </p:sp>
      <p:sp>
        <p:nvSpPr>
          <p:cNvPr id="4" name="スライド番号プレースホルダー 3"/>
          <p:cNvSpPr>
            <a:spLocks noGrp="1"/>
          </p:cNvSpPr>
          <p:nvPr>
            <p:ph type="sldNum" sz="quarter" idx="5"/>
          </p:nvPr>
        </p:nvSpPr>
        <p:spPr/>
        <p:txBody>
          <a:bodyPr/>
          <a:lstStyle/>
          <a:p>
            <a:fld id="{4AE33B6C-AFFD-47CB-A09A-34DEA875DD4E}" type="slidenum">
              <a:rPr kumimoji="1" lang="ja-JP" altLang="en-US" smtClean="0"/>
              <a:t>6</a:t>
            </a:fld>
            <a:endParaRPr kumimoji="1" lang="ja-JP" altLang="en-US"/>
          </a:p>
        </p:txBody>
      </p:sp>
    </p:spTree>
    <p:extLst>
      <p:ext uri="{BB962C8B-B14F-4D97-AF65-F5344CB8AC3E}">
        <p14:creationId xmlns:p14="http://schemas.microsoft.com/office/powerpoint/2010/main" val="116704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EAE74-1E10-57A5-0ABA-49F6DEA0D8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12D688-7762-A881-871D-78CA458D32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EA91F8-3341-FB8E-AFA4-47FF3F47C28B}"/>
              </a:ext>
            </a:extLst>
          </p:cNvPr>
          <p:cNvSpPr>
            <a:spLocks noGrp="1"/>
          </p:cNvSpPr>
          <p:nvPr>
            <p:ph type="body" idx="1"/>
          </p:nvPr>
        </p:nvSpPr>
        <p:spPr/>
        <p:txBody>
          <a:bodyPr/>
          <a:lstStyle/>
          <a:p>
            <a:r>
              <a:rPr lang="en-US" altLang="ja-JP" dirty="0">
                <a:hlinkClick r:id="rId3"/>
              </a:rPr>
              <a:t>K170417K0020.pdf</a:t>
            </a:r>
            <a:endParaRPr lang="en-US" altLang="ja-JP" dirty="0"/>
          </a:p>
          <a:p>
            <a:r>
              <a:rPr lang="ja-JP" altLang="en-US" dirty="0"/>
              <a:t>１ 趣旨</a:t>
            </a:r>
            <a:endParaRPr kumimoji="1" lang="ja-JP" altLang="en-US" dirty="0"/>
          </a:p>
        </p:txBody>
      </p:sp>
      <p:sp>
        <p:nvSpPr>
          <p:cNvPr id="4" name="スライド番号プレースホルダー 3">
            <a:extLst>
              <a:ext uri="{FF2B5EF4-FFF2-40B4-BE49-F238E27FC236}">
                <a16:creationId xmlns:a16="http://schemas.microsoft.com/office/drawing/2014/main" id="{DD441934-9246-0A8F-4004-0C08ED1C862C}"/>
              </a:ext>
            </a:extLst>
          </p:cNvPr>
          <p:cNvSpPr>
            <a:spLocks noGrp="1"/>
          </p:cNvSpPr>
          <p:nvPr>
            <p:ph type="sldNum" sz="quarter" idx="5"/>
          </p:nvPr>
        </p:nvSpPr>
        <p:spPr/>
        <p:txBody>
          <a:bodyPr/>
          <a:lstStyle/>
          <a:p>
            <a:fld id="{4AE33B6C-AFFD-47CB-A09A-34DEA875DD4E}" type="slidenum">
              <a:rPr kumimoji="1" lang="ja-JP" altLang="en-US" smtClean="0"/>
              <a:t>7</a:t>
            </a:fld>
            <a:endParaRPr kumimoji="1" lang="ja-JP" altLang="en-US"/>
          </a:p>
        </p:txBody>
      </p:sp>
    </p:spTree>
    <p:extLst>
      <p:ext uri="{BB962C8B-B14F-4D97-AF65-F5344CB8AC3E}">
        <p14:creationId xmlns:p14="http://schemas.microsoft.com/office/powerpoint/2010/main" val="221028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49051-2606-1BAA-006D-085F5654B8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AE304C-0D56-E43F-6597-E85EC48D0F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F8D9F5-9D79-2222-C230-755948956E07}"/>
              </a:ext>
            </a:extLst>
          </p:cNvPr>
          <p:cNvSpPr>
            <a:spLocks noGrp="1"/>
          </p:cNvSpPr>
          <p:nvPr>
            <p:ph type="body" idx="1"/>
          </p:nvPr>
        </p:nvSpPr>
        <p:spPr/>
        <p:txBody>
          <a:bodyPr/>
          <a:lstStyle/>
          <a:p>
            <a:r>
              <a:rPr lang="en-US" altLang="ja-JP" dirty="0">
                <a:hlinkClick r:id="rId3"/>
              </a:rPr>
              <a:t>K170417K0020.pdf</a:t>
            </a:r>
            <a:endParaRPr lang="en-US" altLang="ja-JP" dirty="0"/>
          </a:p>
          <a:p>
            <a:r>
              <a:rPr lang="ja-JP" altLang="en-US" dirty="0"/>
              <a:t>２ 就業上の措置の決定・実施の手順と留意事項</a:t>
            </a:r>
            <a:endParaRPr lang="en-US" altLang="ja-JP" dirty="0"/>
          </a:p>
          <a:p>
            <a:r>
              <a:rPr lang="ja-JP" altLang="en-US" dirty="0"/>
              <a:t>（３）健康診断の結果についての医師等からの意見の聴取 </a:t>
            </a:r>
            <a:endParaRPr lang="en-US" altLang="ja-JP" dirty="0"/>
          </a:p>
          <a:p>
            <a:r>
              <a:rPr kumimoji="1" lang="ja-JP" altLang="en-US" dirty="0"/>
              <a:t>　　　　ハ　</a:t>
            </a:r>
            <a:r>
              <a:rPr lang="ja-JP" altLang="en-US" dirty="0"/>
              <a:t>意見の内容 </a:t>
            </a:r>
            <a:endParaRPr lang="en-US" altLang="ja-JP" dirty="0"/>
          </a:p>
          <a:p>
            <a:r>
              <a:rPr kumimoji="1" lang="ja-JP" altLang="en-US" dirty="0"/>
              <a:t>　　　　　　（イ）就業区分及びその内容についての意見</a:t>
            </a:r>
          </a:p>
        </p:txBody>
      </p:sp>
      <p:sp>
        <p:nvSpPr>
          <p:cNvPr id="4" name="スライド番号プレースホルダー 3">
            <a:extLst>
              <a:ext uri="{FF2B5EF4-FFF2-40B4-BE49-F238E27FC236}">
                <a16:creationId xmlns:a16="http://schemas.microsoft.com/office/drawing/2014/main" id="{22CF82C8-50F4-1836-2B72-F82945760E49}"/>
              </a:ext>
            </a:extLst>
          </p:cNvPr>
          <p:cNvSpPr>
            <a:spLocks noGrp="1"/>
          </p:cNvSpPr>
          <p:nvPr>
            <p:ph type="sldNum" sz="quarter" idx="5"/>
          </p:nvPr>
        </p:nvSpPr>
        <p:spPr/>
        <p:txBody>
          <a:bodyPr/>
          <a:lstStyle/>
          <a:p>
            <a:fld id="{4AE33B6C-AFFD-47CB-A09A-34DEA875DD4E}" type="slidenum">
              <a:rPr kumimoji="1" lang="ja-JP" altLang="en-US" smtClean="0"/>
              <a:t>8</a:t>
            </a:fld>
            <a:endParaRPr kumimoji="1" lang="ja-JP" altLang="en-US"/>
          </a:p>
        </p:txBody>
      </p:sp>
    </p:spTree>
    <p:extLst>
      <p:ext uri="{BB962C8B-B14F-4D97-AF65-F5344CB8AC3E}">
        <p14:creationId xmlns:p14="http://schemas.microsoft.com/office/powerpoint/2010/main" val="223592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79DA4-58F1-34FE-73B8-047AD55C1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68716B-1037-0E7E-045F-B045C153A5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D72611-CB5F-18BE-6462-997E948B774B}"/>
              </a:ext>
            </a:extLst>
          </p:cNvPr>
          <p:cNvSpPr>
            <a:spLocks noGrp="1"/>
          </p:cNvSpPr>
          <p:nvPr>
            <p:ph type="body" idx="1"/>
          </p:nvPr>
        </p:nvSpPr>
        <p:spPr/>
        <p:txBody>
          <a:bodyPr/>
          <a:lstStyle/>
          <a:p>
            <a:r>
              <a:rPr lang="en-US" altLang="ja-JP" dirty="0">
                <a:hlinkClick r:id="rId3"/>
              </a:rPr>
              <a:t>K170417K0020.pdf</a:t>
            </a:r>
            <a:endParaRPr lang="en-US" altLang="ja-JP" dirty="0"/>
          </a:p>
          <a:p>
            <a:r>
              <a:rPr lang="ja-JP" altLang="en-US" dirty="0"/>
              <a:t>２ 就業上の措置の決定・実施の手順と留意事項</a:t>
            </a:r>
            <a:endParaRPr lang="en-US" altLang="ja-JP" dirty="0"/>
          </a:p>
          <a:p>
            <a:r>
              <a:rPr lang="ja-JP" altLang="en-US" dirty="0"/>
              <a:t>（４）就業上の措置の決定等</a:t>
            </a:r>
            <a:endParaRPr lang="en-US" altLang="ja-JP" dirty="0"/>
          </a:p>
          <a:p>
            <a:r>
              <a:rPr lang="ja-JP" altLang="en-US" dirty="0"/>
              <a:t>　　　　イ 労働者からの意見の聴取等</a:t>
            </a:r>
            <a:endParaRPr lang="en-US" altLang="ja-JP" dirty="0"/>
          </a:p>
          <a:p>
            <a:r>
              <a:rPr lang="ja-JP" altLang="en-US" dirty="0"/>
              <a:t>　　　　ハ 就業上の措置の実施に当たっての留意事項 </a:t>
            </a:r>
          </a:p>
          <a:p>
            <a:r>
              <a:rPr lang="ja-JP" altLang="en-US" dirty="0"/>
              <a:t>　　　　（イ）関係者間の連携等 </a:t>
            </a:r>
          </a:p>
        </p:txBody>
      </p:sp>
      <p:sp>
        <p:nvSpPr>
          <p:cNvPr id="4" name="スライド番号プレースホルダー 3">
            <a:extLst>
              <a:ext uri="{FF2B5EF4-FFF2-40B4-BE49-F238E27FC236}">
                <a16:creationId xmlns:a16="http://schemas.microsoft.com/office/drawing/2014/main" id="{68C73616-97A0-A951-B284-6CFFB60BB1B7}"/>
              </a:ext>
            </a:extLst>
          </p:cNvPr>
          <p:cNvSpPr>
            <a:spLocks noGrp="1"/>
          </p:cNvSpPr>
          <p:nvPr>
            <p:ph type="sldNum" sz="quarter" idx="5"/>
          </p:nvPr>
        </p:nvSpPr>
        <p:spPr/>
        <p:txBody>
          <a:bodyPr/>
          <a:lstStyle/>
          <a:p>
            <a:fld id="{4AE33B6C-AFFD-47CB-A09A-34DEA875DD4E}" type="slidenum">
              <a:rPr kumimoji="1" lang="ja-JP" altLang="en-US" smtClean="0"/>
              <a:t>9</a:t>
            </a:fld>
            <a:endParaRPr kumimoji="1" lang="ja-JP" altLang="en-US"/>
          </a:p>
        </p:txBody>
      </p:sp>
    </p:spTree>
    <p:extLst>
      <p:ext uri="{BB962C8B-B14F-4D97-AF65-F5344CB8AC3E}">
        <p14:creationId xmlns:p14="http://schemas.microsoft.com/office/powerpoint/2010/main" val="32571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A5F88-58C5-AB2F-FF09-A7445E2004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36ECF0-E6C5-0183-C33F-07359D0C3B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C0BD75-9BB7-7CB5-D6D0-06F1A823CD34}"/>
              </a:ext>
            </a:extLst>
          </p:cNvPr>
          <p:cNvSpPr>
            <a:spLocks noGrp="1"/>
          </p:cNvSpPr>
          <p:nvPr>
            <p:ph type="body" idx="1"/>
          </p:nvPr>
        </p:nvSpPr>
        <p:spPr/>
        <p:txBody>
          <a:bodyPr/>
          <a:lstStyle/>
          <a:p>
            <a:r>
              <a:rPr lang="en-US" altLang="ja-JP" dirty="0">
                <a:hlinkClick r:id="rId3"/>
              </a:rPr>
              <a:t>K170417K0020.pdf</a:t>
            </a:r>
            <a:endParaRPr lang="en-US" altLang="ja-JP" dirty="0"/>
          </a:p>
          <a:p>
            <a:r>
              <a:rPr kumimoji="1" lang="ja-JP" altLang="en-US" dirty="0"/>
              <a:t>２ 就業上の措置の決定・実施の手順と留意事項</a:t>
            </a:r>
          </a:p>
          <a:p>
            <a:r>
              <a:rPr kumimoji="1" lang="ja-JP" altLang="en-US" dirty="0"/>
              <a:t>（５）その他の留意事項</a:t>
            </a:r>
            <a:endParaRPr kumimoji="1" lang="en-US" altLang="ja-JP" dirty="0"/>
          </a:p>
          <a:p>
            <a:r>
              <a:rPr lang="ja-JP" altLang="en-US" dirty="0"/>
              <a:t>　　　　ロ 保健指導 </a:t>
            </a:r>
            <a:endParaRPr kumimoji="1" lang="ja-JP" altLang="en-US" dirty="0"/>
          </a:p>
        </p:txBody>
      </p:sp>
      <p:sp>
        <p:nvSpPr>
          <p:cNvPr id="4" name="スライド番号プレースホルダー 3">
            <a:extLst>
              <a:ext uri="{FF2B5EF4-FFF2-40B4-BE49-F238E27FC236}">
                <a16:creationId xmlns:a16="http://schemas.microsoft.com/office/drawing/2014/main" id="{F6C25714-CCE8-C913-3F4C-0DA1CE87D51C}"/>
              </a:ext>
            </a:extLst>
          </p:cNvPr>
          <p:cNvSpPr>
            <a:spLocks noGrp="1"/>
          </p:cNvSpPr>
          <p:nvPr>
            <p:ph type="sldNum" sz="quarter" idx="5"/>
          </p:nvPr>
        </p:nvSpPr>
        <p:spPr/>
        <p:txBody>
          <a:bodyPr/>
          <a:lstStyle/>
          <a:p>
            <a:fld id="{4AE33B6C-AFFD-47CB-A09A-34DEA875DD4E}" type="slidenum">
              <a:rPr kumimoji="1" lang="ja-JP" altLang="en-US" smtClean="0"/>
              <a:t>10</a:t>
            </a:fld>
            <a:endParaRPr kumimoji="1" lang="ja-JP" altLang="en-US"/>
          </a:p>
        </p:txBody>
      </p:sp>
    </p:spTree>
    <p:extLst>
      <p:ext uri="{BB962C8B-B14F-4D97-AF65-F5344CB8AC3E}">
        <p14:creationId xmlns:p14="http://schemas.microsoft.com/office/powerpoint/2010/main" val="128120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04432-A147-493B-599D-1E09A74E592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112866C-64CE-BE74-0832-BFE5341E5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BB0898-D351-626C-4EED-7159ECF4C791}"/>
              </a:ext>
            </a:extLst>
          </p:cNvPr>
          <p:cNvSpPr>
            <a:spLocks noGrp="1"/>
          </p:cNvSpPr>
          <p:nvPr>
            <p:ph type="dt" sz="half" idx="10"/>
          </p:nvPr>
        </p:nvSpPr>
        <p:spPr/>
        <p:txBody>
          <a:bodyPr/>
          <a:lstStyle/>
          <a:p>
            <a:fld id="{F88DD12D-E490-488D-8B59-84463E655F61}"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CDC608F3-7B7A-EBA2-2677-835D2810C9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22441C-4A8C-CFB5-A7A3-F00ED06DD310}"/>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244356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EBCCB3-5FAF-FAE5-F7E1-93BA2DC4A7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74ACDE-277D-C2D0-51CD-FD9CAF1D3FD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90B462-7576-1146-6AE8-99E24D0A53A4}"/>
              </a:ext>
            </a:extLst>
          </p:cNvPr>
          <p:cNvSpPr>
            <a:spLocks noGrp="1"/>
          </p:cNvSpPr>
          <p:nvPr>
            <p:ph type="dt" sz="half" idx="10"/>
          </p:nvPr>
        </p:nvSpPr>
        <p:spPr/>
        <p:txBody>
          <a:bodyPr/>
          <a:lstStyle/>
          <a:p>
            <a:fld id="{5A048956-EBBF-4548-929C-DBD32B2DD820}"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DD6B908F-7D34-AFCE-BF2E-B82AB45566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157B22-A0DB-3166-84D6-1B108E84E8C7}"/>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75046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0566622-0454-45E4-944E-120B8428986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7999F2-DEA3-3652-853D-3CA5460FB3A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3AFF29-1FC3-01C0-2777-93FC884A2BEF}"/>
              </a:ext>
            </a:extLst>
          </p:cNvPr>
          <p:cNvSpPr>
            <a:spLocks noGrp="1"/>
          </p:cNvSpPr>
          <p:nvPr>
            <p:ph type="dt" sz="half" idx="10"/>
          </p:nvPr>
        </p:nvSpPr>
        <p:spPr/>
        <p:txBody>
          <a:bodyPr/>
          <a:lstStyle/>
          <a:p>
            <a:fld id="{C9586F3D-F096-4F18-9D2C-E9840140B7D6}"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3D8DB8BB-790B-A720-9CFE-C052F1FCAA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0985C-299C-C056-20A4-F3CE550F8BA0}"/>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325194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89005-CD52-41CB-D13A-9FCE319FC7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5F09CC-9694-AEAA-FB56-A877A3372E2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3BAE61-646B-217C-B27C-B8F92E9F1597}"/>
              </a:ext>
            </a:extLst>
          </p:cNvPr>
          <p:cNvSpPr>
            <a:spLocks noGrp="1"/>
          </p:cNvSpPr>
          <p:nvPr>
            <p:ph type="dt" sz="half" idx="10"/>
          </p:nvPr>
        </p:nvSpPr>
        <p:spPr/>
        <p:txBody>
          <a:bodyPr/>
          <a:lstStyle/>
          <a:p>
            <a:fld id="{7088BFEC-7DCD-4749-888B-3CC9C9EF0CEE}"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4BC243EB-4BAC-7E63-CDF9-55BA9D989C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F92673-412F-4E5A-7339-CC6636188F5B}"/>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30159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13E2D-B4FF-2F78-A2C3-2B0EBCA9D1F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6D9035-C25F-D407-D492-D8BCA9AB8F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68E1DA0-1789-FDE3-8B16-B398E5440839}"/>
              </a:ext>
            </a:extLst>
          </p:cNvPr>
          <p:cNvSpPr>
            <a:spLocks noGrp="1"/>
          </p:cNvSpPr>
          <p:nvPr>
            <p:ph type="dt" sz="half" idx="10"/>
          </p:nvPr>
        </p:nvSpPr>
        <p:spPr/>
        <p:txBody>
          <a:bodyPr/>
          <a:lstStyle/>
          <a:p>
            <a:fld id="{5D818ADA-377E-442F-9134-23E3D84029D6}"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BC521ED5-31FA-919E-6329-743D3AE461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522946-E472-1695-5367-8844572962AB}"/>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124131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13469-D26A-8648-9D74-E81209204D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96EC85-5BAC-2782-88A7-2DFDC0FE7BC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0843B7-93F7-3B84-80B6-5C790BC8BBC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EE4F87B-6CBC-F0C4-9BA8-33C83847656E}"/>
              </a:ext>
            </a:extLst>
          </p:cNvPr>
          <p:cNvSpPr>
            <a:spLocks noGrp="1"/>
          </p:cNvSpPr>
          <p:nvPr>
            <p:ph type="dt" sz="half" idx="10"/>
          </p:nvPr>
        </p:nvSpPr>
        <p:spPr/>
        <p:txBody>
          <a:bodyPr/>
          <a:lstStyle/>
          <a:p>
            <a:fld id="{D73A9F66-DC6C-4BF9-A3A0-652912EA15F5}"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16EC09B8-B023-E87F-973B-3CE8B2AB08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263E57-4BAB-BDED-5FE1-153A01B10905}"/>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119409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B40B2-5253-BEAC-39B8-1C5DDDD667B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7770A0-7F48-FE4D-AFB9-BD50EB196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5AB6A7-F5A1-9A19-31D9-8E46FE633C9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50A1F0-BF9C-606B-DF03-518C78F3E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45D5CE5-3863-DF7D-DF1C-BBC1EE25C5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63FF675-1D32-A243-FA09-3EDC14BF8386}"/>
              </a:ext>
            </a:extLst>
          </p:cNvPr>
          <p:cNvSpPr>
            <a:spLocks noGrp="1"/>
          </p:cNvSpPr>
          <p:nvPr>
            <p:ph type="dt" sz="half" idx="10"/>
          </p:nvPr>
        </p:nvSpPr>
        <p:spPr/>
        <p:txBody>
          <a:bodyPr/>
          <a:lstStyle/>
          <a:p>
            <a:fld id="{8A0CFBDB-7FE2-401B-9BBD-D98FD39F2BA4}" type="datetime1">
              <a:rPr kumimoji="1" lang="ja-JP" altLang="en-US" smtClean="0"/>
              <a:t>2026/3/19</a:t>
            </a:fld>
            <a:endParaRPr kumimoji="1" lang="ja-JP" altLang="en-US"/>
          </a:p>
        </p:txBody>
      </p:sp>
      <p:sp>
        <p:nvSpPr>
          <p:cNvPr id="8" name="フッター プレースホルダー 7">
            <a:extLst>
              <a:ext uri="{FF2B5EF4-FFF2-40B4-BE49-F238E27FC236}">
                <a16:creationId xmlns:a16="http://schemas.microsoft.com/office/drawing/2014/main" id="{15337BA8-8FCA-35CE-CB87-197B4FC4A6C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C70E1D2-7223-11E4-D586-5CBAB4DE06A2}"/>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34591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20AEF-9A30-D287-F5FC-62F54DD7637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8882148-093C-9B40-1560-08D6A887C5C9}"/>
              </a:ext>
            </a:extLst>
          </p:cNvPr>
          <p:cNvSpPr>
            <a:spLocks noGrp="1"/>
          </p:cNvSpPr>
          <p:nvPr>
            <p:ph type="dt" sz="half" idx="10"/>
          </p:nvPr>
        </p:nvSpPr>
        <p:spPr/>
        <p:txBody>
          <a:bodyPr/>
          <a:lstStyle/>
          <a:p>
            <a:fld id="{7AC32FD5-C5FA-4BE3-B71C-588B840C5BD6}" type="datetime1">
              <a:rPr kumimoji="1" lang="ja-JP" altLang="en-US" smtClean="0"/>
              <a:t>2026/3/19</a:t>
            </a:fld>
            <a:endParaRPr kumimoji="1" lang="ja-JP" altLang="en-US"/>
          </a:p>
        </p:txBody>
      </p:sp>
      <p:sp>
        <p:nvSpPr>
          <p:cNvPr id="4" name="フッター プレースホルダー 3">
            <a:extLst>
              <a:ext uri="{FF2B5EF4-FFF2-40B4-BE49-F238E27FC236}">
                <a16:creationId xmlns:a16="http://schemas.microsoft.com/office/drawing/2014/main" id="{256754A8-91C8-BE28-9C28-E3ED10DB55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EA3CE41-5528-16A0-077C-F543CAD2E201}"/>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112974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A7036F-BD6E-E0D5-329F-7258F563D63E}"/>
              </a:ext>
            </a:extLst>
          </p:cNvPr>
          <p:cNvSpPr>
            <a:spLocks noGrp="1"/>
          </p:cNvSpPr>
          <p:nvPr>
            <p:ph type="dt" sz="half" idx="10"/>
          </p:nvPr>
        </p:nvSpPr>
        <p:spPr/>
        <p:txBody>
          <a:bodyPr/>
          <a:lstStyle/>
          <a:p>
            <a:fld id="{F1627953-FEA2-4F7B-8420-D9A37DF4FEF7}" type="datetime1">
              <a:rPr kumimoji="1" lang="ja-JP" altLang="en-US" smtClean="0"/>
              <a:t>2026/3/19</a:t>
            </a:fld>
            <a:endParaRPr kumimoji="1" lang="ja-JP" altLang="en-US"/>
          </a:p>
        </p:txBody>
      </p:sp>
      <p:sp>
        <p:nvSpPr>
          <p:cNvPr id="3" name="フッター プレースホルダー 2">
            <a:extLst>
              <a:ext uri="{FF2B5EF4-FFF2-40B4-BE49-F238E27FC236}">
                <a16:creationId xmlns:a16="http://schemas.microsoft.com/office/drawing/2014/main" id="{1F3C607B-FCA8-23D4-B637-351E6C95992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1F0391-D73B-4879-29CF-B5EF3F725E7B}"/>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252230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B4250-A461-41C9-CBF1-811B114D7E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B3BD17-B5F7-0378-E318-ED3BB2016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FFB95E-22C6-F3DC-09C7-538AC2457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545A86-5257-FC37-FCA5-1E1B18A32065}"/>
              </a:ext>
            </a:extLst>
          </p:cNvPr>
          <p:cNvSpPr>
            <a:spLocks noGrp="1"/>
          </p:cNvSpPr>
          <p:nvPr>
            <p:ph type="dt" sz="half" idx="10"/>
          </p:nvPr>
        </p:nvSpPr>
        <p:spPr/>
        <p:txBody>
          <a:bodyPr/>
          <a:lstStyle/>
          <a:p>
            <a:fld id="{31DBF776-573C-45D8-9173-83F5DA11CE5D}"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044F0364-C162-0EB8-36AF-C98F277512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94FD72-64A3-562C-77A6-E7E8B73BEFD5}"/>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418065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6168C-B90B-8231-ADE8-9A52427769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68AF5E-C4C9-8FAD-7CEB-6F25113B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DCFCA6D-1E70-0199-6180-F957454A8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DF6936-5236-5163-AD98-58A54DE2CF45}"/>
              </a:ext>
            </a:extLst>
          </p:cNvPr>
          <p:cNvSpPr>
            <a:spLocks noGrp="1"/>
          </p:cNvSpPr>
          <p:nvPr>
            <p:ph type="dt" sz="half" idx="10"/>
          </p:nvPr>
        </p:nvSpPr>
        <p:spPr/>
        <p:txBody>
          <a:bodyPr/>
          <a:lstStyle/>
          <a:p>
            <a:fld id="{D5D9A4C0-C9D1-4507-9EFB-0A0458C5CE84}" type="datetime1">
              <a:rPr kumimoji="1" lang="ja-JP" altLang="en-US" smtClean="0"/>
              <a:t>2026/3/19</a:t>
            </a:fld>
            <a:endParaRPr kumimoji="1" lang="ja-JP" altLang="en-US"/>
          </a:p>
        </p:txBody>
      </p:sp>
      <p:sp>
        <p:nvSpPr>
          <p:cNvPr id="6" name="フッター プレースホルダー 5">
            <a:extLst>
              <a:ext uri="{FF2B5EF4-FFF2-40B4-BE49-F238E27FC236}">
                <a16:creationId xmlns:a16="http://schemas.microsoft.com/office/drawing/2014/main" id="{0E11E3B4-72FD-ED72-877C-E6E57E5C8F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69D012-5B6B-5F6F-21A0-DBB982CC01CD}"/>
              </a:ext>
            </a:extLst>
          </p:cNvPr>
          <p:cNvSpPr>
            <a:spLocks noGrp="1"/>
          </p:cNvSpPr>
          <p:nvPr>
            <p:ph type="sldNum" sz="quarter" idx="12"/>
          </p:nvPr>
        </p:nvSpPr>
        <p:spPr/>
        <p:txBody>
          <a:body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404816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DEDB1D-8CED-EC7D-114E-B99B79A72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5D0B30-D233-732A-8B32-FF1041D05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CB8C66-B088-5476-2A9F-3576E4B2B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EE4B4E-6DFC-46CE-817B-657AA08436A7}"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9AE38FE8-9384-DF6E-4C48-358F4D89B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5F8929-5641-0F7B-0A5E-DDB399CC0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38DB2D-D9E1-415E-BEB7-91D71A0F428D}" type="slidenum">
              <a:rPr kumimoji="1" lang="ja-JP" altLang="en-US" smtClean="0"/>
              <a:t>‹#›</a:t>
            </a:fld>
            <a:endParaRPr kumimoji="1" lang="ja-JP" altLang="en-US"/>
          </a:p>
        </p:txBody>
      </p:sp>
    </p:spTree>
    <p:extLst>
      <p:ext uri="{BB962C8B-B14F-4D97-AF65-F5344CB8AC3E}">
        <p14:creationId xmlns:p14="http://schemas.microsoft.com/office/powerpoint/2010/main" val="252532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hlw.go.jp/hourei/doc/kouji/K170417K0020.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johas.go.jp/Portals/0/data0/sanpo/sanpo21/pdf/113_p14-17.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ingen-dock.jp/ningendock/wp-content/uploads/2025/08/32e34283cc9d91e1b2b8783f9c1bf55d.pdf" TargetMode="External"/><Relationship Id="rId5" Type="http://schemas.openxmlformats.org/officeDocument/2006/relationships/hyperlink" Target="https://www.ningen-dock.jp/other_inspection/"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kenshin.dohcuoeh.com/shugyohantei/pdf/guidance_5.pdf"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kenshin.dohcuoeh.com/shugyohantei/index.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kenshin.dohcuoeh.com/shugyohantei/pdf/manua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kenshin.dohcuoeh.com/shugyohantei/index.htm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kenshin.dohcuoeh.com/shugyohantei/index.html" TargetMode="External"/><Relationship Id="rId3" Type="http://schemas.openxmlformats.org/officeDocument/2006/relationships/image" Target="../media/image16.png"/><Relationship Id="rId7" Type="http://schemas.openxmlformats.org/officeDocument/2006/relationships/hyperlink" Target="https://www.jds.or.jp/modules/publication/index.php?content_id=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jds.or.jp/uploads/files/publications/gl2024/02.pdf" TargetMode="Externa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kenshin.dohcuoeh.com/shugyohantei/pdf/manua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kenshin.dohcuoeh.com/shugyohantei/pdf/manual.pdf" TargetMode="External"/><Relationship Id="rId5" Type="http://schemas.openxmlformats.org/officeDocument/2006/relationships/hyperlink" Target="https://kenshin.dohcuoeh.com/shugyohantei/index.html"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kenshin.dohcuoeh.com/shugyohantei/index.html" TargetMode="External"/><Relationship Id="rId5" Type="http://schemas.openxmlformats.org/officeDocument/2006/relationships/hyperlink" Target="https://kenshin.dohcuoeh.com/shugyohantei/pdf/manual.pdf"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kenshin.dohcuoeh.com/shugyohantei/pdf/manual.pdf" TargetMode="External"/><Relationship Id="rId5" Type="http://schemas.openxmlformats.org/officeDocument/2006/relationships/hyperlink" Target="https://kenshin.dohcuoeh.com/shugyohantei/index.html"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kenshin.dohcuoeh.com/shugyohantei/pdf/manual.pdf" TargetMode="External"/><Relationship Id="rId5" Type="http://schemas.openxmlformats.org/officeDocument/2006/relationships/hyperlink" Target="https://kenshin.dohcuoeh.com/shugyohantei/index.html"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hlw.go.jp/hourei/doc/kouji/K170417K0020.pd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ingen-dock.jp/ningendock/wp-content/uploads/2025/08/32e34283cc9d91e1b2b8783f9c1bf55d.pdf" TargetMode="External"/><Relationship Id="rId3" Type="http://schemas.openxmlformats.org/officeDocument/2006/relationships/image" Target="../media/image3.png"/><Relationship Id="rId7" Type="http://schemas.openxmlformats.org/officeDocument/2006/relationships/hyperlink" Target="https://kenshin.dohcuoeh.com/shugyohantei/pdf/manual.pdf" TargetMode="External"/><Relationship Id="rId12" Type="http://schemas.openxmlformats.org/officeDocument/2006/relationships/hyperlink" Target="https://kenshin.dohcuoeh.com/shugyohantei/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kenshin.dohcuoeh.com/shugyohantei/pdf/guidance_5.pdf" TargetMode="External"/><Relationship Id="rId11" Type="http://schemas.openxmlformats.org/officeDocument/2006/relationships/image" Target="../media/image7.png"/><Relationship Id="rId5" Type="http://schemas.openxmlformats.org/officeDocument/2006/relationships/hyperlink" Target="https://www.ningen-dock.jp/other_inspection/"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laws.e-gov.go.jp/law/347AC0000000057#Mp-Ch_7-At_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ws.e-gov.go.jp/law/347M50002000032#Mp-Pa_1-Ch_6-Se_1_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hlw.go.jp/hourei/doc/kouji/K170417K002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mhlw.go.jp/hourei/doc/kouji/K170417K00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hlw.go.jp/hourei/doc/kouji/K170417K0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ECAC8-71BD-C5FE-7863-AF87820A31E2}"/>
              </a:ext>
            </a:extLst>
          </p:cNvPr>
          <p:cNvSpPr>
            <a:spLocks noGrp="1"/>
          </p:cNvSpPr>
          <p:nvPr>
            <p:ph type="ctrTitle"/>
          </p:nvPr>
        </p:nvSpPr>
        <p:spPr>
          <a:xfrm>
            <a:off x="1524000" y="1122363"/>
            <a:ext cx="9144000" cy="1950446"/>
          </a:xfrm>
        </p:spPr>
        <p:txBody>
          <a:bodyPr>
            <a:normAutofit/>
          </a:bodyPr>
          <a:lstStyle/>
          <a:p>
            <a:r>
              <a:rPr kumimoji="1" lang="ja-JP" altLang="en-US" sz="4800" dirty="0">
                <a:latin typeface="Meiryo UI" panose="020B0604030504040204" pitchFamily="50" charset="-128"/>
                <a:ea typeface="Meiryo UI" panose="020B0604030504040204" pitchFamily="50" charset="-128"/>
              </a:rPr>
              <a:t>健康診断</a:t>
            </a:r>
            <a:r>
              <a:rPr lang="ja-JP" altLang="en-US" sz="4800" dirty="0">
                <a:latin typeface="Meiryo UI" panose="020B0604030504040204" pitchFamily="50" charset="-128"/>
                <a:ea typeface="Meiryo UI" panose="020B0604030504040204" pitchFamily="50" charset="-128"/>
              </a:rPr>
              <a:t>の</a:t>
            </a:r>
            <a:r>
              <a:rPr kumimoji="1" lang="ja-JP" altLang="en-US" sz="4800" dirty="0">
                <a:latin typeface="Meiryo UI" panose="020B0604030504040204" pitchFamily="50" charset="-128"/>
                <a:ea typeface="Meiryo UI" panose="020B0604030504040204" pitchFamily="50" charset="-128"/>
              </a:rPr>
              <a:t>事後措置について</a:t>
            </a:r>
          </a:p>
        </p:txBody>
      </p:sp>
      <p:sp>
        <p:nvSpPr>
          <p:cNvPr id="3" name="字幕 2">
            <a:extLst>
              <a:ext uri="{FF2B5EF4-FFF2-40B4-BE49-F238E27FC236}">
                <a16:creationId xmlns:a16="http://schemas.microsoft.com/office/drawing/2014/main" id="{BBCD5CBB-B5D0-33AE-4784-1FF5690F8259}"/>
              </a:ext>
            </a:extLst>
          </p:cNvPr>
          <p:cNvSpPr>
            <a:spLocks noGrp="1"/>
          </p:cNvSpPr>
          <p:nvPr>
            <p:ph type="subTitle" idx="1"/>
          </p:nvPr>
        </p:nvSpPr>
        <p:spPr>
          <a:xfrm>
            <a:off x="1524000" y="3429000"/>
            <a:ext cx="9144000" cy="983512"/>
          </a:xfrm>
        </p:spPr>
        <p:txBody>
          <a:bodyPr>
            <a:normAutofit lnSpcReduction="10000"/>
          </a:bodyPr>
          <a:lstStyle/>
          <a:p>
            <a:r>
              <a:rPr lang="en-US" altLang="ja-JP" sz="2800" dirty="0"/>
              <a:t>2026</a:t>
            </a:r>
            <a:r>
              <a:rPr lang="ja-JP" altLang="en-US" sz="2800" dirty="0"/>
              <a:t>年</a:t>
            </a:r>
            <a:r>
              <a:rPr lang="en-US" altLang="ja-JP" sz="2800" dirty="0"/>
              <a:t>1</a:t>
            </a:r>
            <a:r>
              <a:rPr lang="ja-JP" altLang="en-US" sz="2800"/>
              <a:t>月</a:t>
            </a:r>
            <a:endParaRPr lang="en-US" altLang="ja-JP" sz="2800" dirty="0"/>
          </a:p>
          <a:p>
            <a:r>
              <a:rPr kumimoji="1" lang="ja-JP" altLang="en-US" sz="2800" dirty="0"/>
              <a:t>（通常版）</a:t>
            </a:r>
          </a:p>
        </p:txBody>
      </p:sp>
      <p:sp>
        <p:nvSpPr>
          <p:cNvPr id="4" name="テキスト ボックス 3">
            <a:extLst>
              <a:ext uri="{FF2B5EF4-FFF2-40B4-BE49-F238E27FC236}">
                <a16:creationId xmlns:a16="http://schemas.microsoft.com/office/drawing/2014/main" id="{406D2E05-5248-3CDB-EA85-54091CC6259D}"/>
              </a:ext>
            </a:extLst>
          </p:cNvPr>
          <p:cNvSpPr txBox="1"/>
          <p:nvPr/>
        </p:nvSpPr>
        <p:spPr>
          <a:xfrm>
            <a:off x="7060019" y="5582836"/>
            <a:ext cx="4901611"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独立行政法人労働者健康安全機構</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山梨産業保健総合支援センター</a:t>
            </a:r>
            <a:endParaRPr kumimoji="1" lang="ja-JP" altLang="en-US" sz="2400" dirty="0">
              <a:latin typeface="Meiryo UI" panose="020B0604030504040204" pitchFamily="50" charset="-128"/>
              <a:ea typeface="Meiryo UI" panose="020B0604030504040204" pitchFamily="50" charset="-128"/>
            </a:endParaRPr>
          </a:p>
        </p:txBody>
      </p:sp>
      <p:pic>
        <p:nvPicPr>
          <p:cNvPr id="6" name="図 5" descr="絵と文字の加工写真&#10;&#10;AI 生成コンテンツは誤りを含む可能性があります。">
            <a:extLst>
              <a:ext uri="{FF2B5EF4-FFF2-40B4-BE49-F238E27FC236}">
                <a16:creationId xmlns:a16="http://schemas.microsoft.com/office/drawing/2014/main" id="{09ECB627-68AD-EFF2-9847-BE44A335F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248" y="5369569"/>
            <a:ext cx="1002771" cy="1044264"/>
          </a:xfrm>
          <a:prstGeom prst="rect">
            <a:avLst/>
          </a:prstGeom>
        </p:spPr>
      </p:pic>
    </p:spTree>
    <p:extLst>
      <p:ext uri="{BB962C8B-B14F-4D97-AF65-F5344CB8AC3E}">
        <p14:creationId xmlns:p14="http://schemas.microsoft.com/office/powerpoint/2010/main" val="72434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4AB5C-2F75-7BE9-CBF3-7702424D10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2EADC3-CC26-4800-6E60-3ECC0EB312D3}"/>
              </a:ext>
            </a:extLst>
          </p:cNvPr>
          <p:cNvSpPr>
            <a:spLocks noGrp="1"/>
          </p:cNvSpPr>
          <p:nvPr>
            <p:ph type="title"/>
          </p:nvPr>
        </p:nvSpPr>
        <p:spPr>
          <a:xfrm>
            <a:off x="838200" y="365125"/>
            <a:ext cx="10515600" cy="766989"/>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健康診断結果に基づき事業者が講ずべき措置　指針</a:t>
            </a:r>
          </a:p>
        </p:txBody>
      </p:sp>
      <p:pic>
        <p:nvPicPr>
          <p:cNvPr id="5" name="図 4">
            <a:extLst>
              <a:ext uri="{FF2B5EF4-FFF2-40B4-BE49-F238E27FC236}">
                <a16:creationId xmlns:a16="http://schemas.microsoft.com/office/drawing/2014/main" id="{572E6499-9D33-C317-5147-6D65394F6828}"/>
              </a:ext>
            </a:extLst>
          </p:cNvPr>
          <p:cNvPicPr>
            <a:picLocks noChangeAspect="1"/>
          </p:cNvPicPr>
          <p:nvPr/>
        </p:nvPicPr>
        <p:blipFill>
          <a:blip r:embed="rId3"/>
          <a:stretch>
            <a:fillRect/>
          </a:stretch>
        </p:blipFill>
        <p:spPr>
          <a:xfrm>
            <a:off x="10577776" y="4140360"/>
            <a:ext cx="1131624" cy="1589314"/>
          </a:xfrm>
          <a:prstGeom prst="rect">
            <a:avLst/>
          </a:prstGeom>
        </p:spPr>
      </p:pic>
      <p:sp>
        <p:nvSpPr>
          <p:cNvPr id="9" name="テキスト ボックス 8">
            <a:extLst>
              <a:ext uri="{FF2B5EF4-FFF2-40B4-BE49-F238E27FC236}">
                <a16:creationId xmlns:a16="http://schemas.microsoft.com/office/drawing/2014/main" id="{3154F6F9-A9C6-1911-5B37-C09B174E5AD1}"/>
              </a:ext>
            </a:extLst>
          </p:cNvPr>
          <p:cNvSpPr txBox="1"/>
          <p:nvPr/>
        </p:nvSpPr>
        <p:spPr>
          <a:xfrm>
            <a:off x="9774697" y="5736816"/>
            <a:ext cx="2300514" cy="369332"/>
          </a:xfrm>
          <a:prstGeom prst="rect">
            <a:avLst/>
          </a:prstGeom>
          <a:noFill/>
        </p:spPr>
        <p:txBody>
          <a:bodyPr wrap="square">
            <a:spAutoFit/>
          </a:bodyPr>
          <a:lstStyle/>
          <a:p>
            <a:r>
              <a:rPr lang="zh-TW" altLang="en-US" dirty="0">
                <a:latin typeface="游ゴシック" panose="020B0400000000000000" pitchFamily="50" charset="-128"/>
                <a:ea typeface="游ゴシック" panose="020B0400000000000000" pitchFamily="50" charset="-128"/>
                <a:hlinkClick r:id="rId4"/>
              </a:rPr>
              <a:t>健診指針</a:t>
            </a:r>
            <a:r>
              <a:rPr lang="en-US" altLang="zh-TW" dirty="0">
                <a:latin typeface="游ゴシック" panose="020B0400000000000000" pitchFamily="50" charset="-128"/>
                <a:ea typeface="游ゴシック" panose="020B0400000000000000" pitchFamily="50" charset="-128"/>
                <a:hlinkClick r:id="rId4"/>
              </a:rPr>
              <a:t>(</a:t>
            </a:r>
            <a:r>
              <a:rPr lang="zh-TW" altLang="en-US" dirty="0">
                <a:latin typeface="游ゴシック" panose="020B0400000000000000" pitchFamily="50" charset="-128"/>
                <a:ea typeface="游ゴシック" panose="020B0400000000000000" pitchFamily="50" charset="-128"/>
                <a:hlinkClick r:id="rId4"/>
              </a:rPr>
              <a:t>厚労省</a:t>
            </a:r>
            <a:r>
              <a:rPr lang="en-US" altLang="zh-TW" dirty="0">
                <a:latin typeface="游ゴシック" panose="020B0400000000000000" pitchFamily="50" charset="-128"/>
                <a:ea typeface="游ゴシック" panose="020B0400000000000000" pitchFamily="50" charset="-128"/>
                <a:hlinkClick r:id="rId4"/>
              </a:rPr>
              <a:t>HP)</a:t>
            </a:r>
            <a:endParaRPr lang="en-US" altLang="zh-TW"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D8FA8F1A-8838-0621-45E5-09A2DACDD05B}"/>
              </a:ext>
            </a:extLst>
          </p:cNvPr>
          <p:cNvSpPr txBox="1"/>
          <p:nvPr/>
        </p:nvSpPr>
        <p:spPr>
          <a:xfrm>
            <a:off x="932787" y="1270896"/>
            <a:ext cx="10210801" cy="2677656"/>
          </a:xfrm>
          <a:prstGeom prst="rect">
            <a:avLst/>
          </a:prstGeom>
          <a:noFill/>
        </p:spPr>
        <p:txBody>
          <a:bodyPr wrap="square">
            <a:spAutoFit/>
          </a:bodyPr>
          <a:lstStyle/>
          <a:p>
            <a:r>
              <a:rPr lang="ja-JP" altLang="en-US" sz="2400" dirty="0"/>
              <a:t>（</a:t>
            </a:r>
            <a:r>
              <a:rPr lang="ja-JP" altLang="en-US" sz="2400" dirty="0">
                <a:latin typeface="Meiryo UI" panose="020B0604030504040204" pitchFamily="50" charset="-128"/>
                <a:ea typeface="Meiryo UI" panose="020B0604030504040204" pitchFamily="50" charset="-128"/>
              </a:rPr>
              <a:t>保健指導）</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事業者は、労働者の自主的な健康管理を促進するため、必要があると認める労働者に対して、医師（または保健師）による保健指導を受けさせるよう努めなければならない。</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保健指導として必要に応じ日常生活面での指導、健康管理に関する情報の提供、健康診断に基づく</a:t>
            </a:r>
            <a:r>
              <a:rPr lang="ja-JP" altLang="en-US" sz="2400" u="sng" dirty="0">
                <a:latin typeface="Meiryo UI" panose="020B0604030504040204" pitchFamily="50" charset="-128"/>
                <a:ea typeface="Meiryo UI" panose="020B0604030504040204" pitchFamily="50" charset="-128"/>
              </a:rPr>
              <a:t>再検査又は精密検査、治療のための受診の勧奨等</a:t>
            </a:r>
            <a:r>
              <a:rPr lang="ja-JP" altLang="en-US" sz="2400" dirty="0">
                <a:latin typeface="Meiryo UI" panose="020B0604030504040204" pitchFamily="50" charset="-128"/>
                <a:ea typeface="Meiryo UI" panose="020B0604030504040204" pitchFamily="50" charset="-128"/>
              </a:rPr>
              <a:t>を行う。</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C633749-745A-8241-E21A-B956422A33CB}"/>
              </a:ext>
            </a:extLst>
          </p:cNvPr>
          <p:cNvSpPr txBox="1"/>
          <p:nvPr/>
        </p:nvSpPr>
        <p:spPr>
          <a:xfrm>
            <a:off x="1106470" y="4087334"/>
            <a:ext cx="8934998"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2000" dirty="0">
                <a:latin typeface="Meiryo UI" panose="020B0604030504040204" pitchFamily="50" charset="-128"/>
                <a:ea typeface="Meiryo UI" panose="020B0604030504040204" pitchFamily="50" charset="-128"/>
              </a:rPr>
              <a:t>産業医の選任義務のある事業場においては、個々の労働者ごとの健康状態や作業内容、作業環境等についてより詳細に把握し得る立場にある産業医が中心となり実施されることが適当である。</a:t>
            </a:r>
          </a:p>
        </p:txBody>
      </p:sp>
      <p:sp>
        <p:nvSpPr>
          <p:cNvPr id="3" name="スライド番号プレースホルダー 2">
            <a:extLst>
              <a:ext uri="{FF2B5EF4-FFF2-40B4-BE49-F238E27FC236}">
                <a16:creationId xmlns:a16="http://schemas.microsoft.com/office/drawing/2014/main" id="{59CA6E1F-36DF-F7DF-5231-024FE6FDF96C}"/>
              </a:ext>
            </a:extLst>
          </p:cNvPr>
          <p:cNvSpPr>
            <a:spLocks noGrp="1"/>
          </p:cNvSpPr>
          <p:nvPr>
            <p:ph type="sldNum" sz="quarter" idx="12"/>
          </p:nvPr>
        </p:nvSpPr>
        <p:spPr/>
        <p:txBody>
          <a:bodyPr/>
          <a:lstStyle/>
          <a:p>
            <a:fld id="{B538DB2D-D9E1-415E-BEB7-91D71A0F428D}" type="slidenum">
              <a:rPr kumimoji="1" lang="ja-JP" altLang="en-US" smtClean="0"/>
              <a:t>10</a:t>
            </a:fld>
            <a:endParaRPr kumimoji="1" lang="ja-JP" altLang="en-US"/>
          </a:p>
        </p:txBody>
      </p:sp>
    </p:spTree>
    <p:extLst>
      <p:ext uri="{BB962C8B-B14F-4D97-AF65-F5344CB8AC3E}">
        <p14:creationId xmlns:p14="http://schemas.microsoft.com/office/powerpoint/2010/main" val="159688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C5A5-4E01-63DC-F7E8-C91E7E0118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19CC28-5CA4-5CCE-C831-0EE686917BA5}"/>
              </a:ext>
            </a:extLst>
          </p:cNvPr>
          <p:cNvSpPr>
            <a:spLocks noGrp="1"/>
          </p:cNvSpPr>
          <p:nvPr>
            <p:ph type="title"/>
          </p:nvPr>
        </p:nvSpPr>
        <p:spPr>
          <a:xfrm>
            <a:off x="838200" y="305812"/>
            <a:ext cx="10515600" cy="1091334"/>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健康診断と事後措置の流れ</a:t>
            </a:r>
          </a:p>
        </p:txBody>
      </p:sp>
      <p:sp>
        <p:nvSpPr>
          <p:cNvPr id="7" name="テキスト ボックス 6">
            <a:extLst>
              <a:ext uri="{FF2B5EF4-FFF2-40B4-BE49-F238E27FC236}">
                <a16:creationId xmlns:a16="http://schemas.microsoft.com/office/drawing/2014/main" id="{96D8CE85-7D70-47DF-3E02-584FAABAF6B5}"/>
              </a:ext>
            </a:extLst>
          </p:cNvPr>
          <p:cNvSpPr txBox="1"/>
          <p:nvPr/>
        </p:nvSpPr>
        <p:spPr>
          <a:xfrm>
            <a:off x="9982300" y="5891858"/>
            <a:ext cx="2031804" cy="584775"/>
          </a:xfrm>
          <a:prstGeom prst="rect">
            <a:avLst/>
          </a:prstGeom>
          <a:noFill/>
        </p:spPr>
        <p:txBody>
          <a:bodyPr wrap="square">
            <a:spAutoFit/>
          </a:bodyPr>
          <a:lstStyle/>
          <a:p>
            <a:r>
              <a:rPr lang="ja-JP" altLang="en-US" sz="1600" dirty="0">
                <a:hlinkClick r:id="rId3"/>
              </a:rPr>
              <a:t>産業保健</a:t>
            </a:r>
            <a:r>
              <a:rPr lang="en-US" altLang="ja-JP" sz="1600" dirty="0">
                <a:hlinkClick r:id="rId3"/>
              </a:rPr>
              <a:t>21 2023.7</a:t>
            </a:r>
          </a:p>
          <a:p>
            <a:r>
              <a:rPr lang="ja-JP" altLang="en-US" sz="1600" dirty="0">
                <a:hlinkClick r:id="rId3"/>
              </a:rPr>
              <a:t>第</a:t>
            </a:r>
            <a:r>
              <a:rPr lang="en-US" altLang="ja-JP" sz="1600" dirty="0">
                <a:hlinkClick r:id="rId3"/>
              </a:rPr>
              <a:t>113</a:t>
            </a:r>
            <a:r>
              <a:rPr lang="ja-JP" altLang="en-US" sz="1600" dirty="0">
                <a:hlinkClick r:id="rId3"/>
              </a:rPr>
              <a:t>号 </a:t>
            </a:r>
            <a:r>
              <a:rPr lang="en-US" altLang="ja-JP" sz="1600" dirty="0">
                <a:hlinkClick r:id="rId3"/>
              </a:rPr>
              <a:t>P14-17</a:t>
            </a:r>
            <a:endParaRPr lang="ja-JP" altLang="en-US" sz="1600" dirty="0"/>
          </a:p>
        </p:txBody>
      </p:sp>
      <p:sp>
        <p:nvSpPr>
          <p:cNvPr id="8" name="テキスト ボックス 7">
            <a:extLst>
              <a:ext uri="{FF2B5EF4-FFF2-40B4-BE49-F238E27FC236}">
                <a16:creationId xmlns:a16="http://schemas.microsoft.com/office/drawing/2014/main" id="{67AEE5F7-768A-E046-DA22-10E4CDE29A44}"/>
              </a:ext>
            </a:extLst>
          </p:cNvPr>
          <p:cNvSpPr txBox="1"/>
          <p:nvPr/>
        </p:nvSpPr>
        <p:spPr>
          <a:xfrm>
            <a:off x="1380375" y="1304013"/>
            <a:ext cx="9617827" cy="42780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kumimoji="1" lang="ja-JP" altLang="en-US" sz="2800" dirty="0">
                <a:latin typeface="Meiryo UI" panose="020B0604030504040204" pitchFamily="50" charset="-128"/>
                <a:ea typeface="Meiryo UI" panose="020B0604030504040204" pitchFamily="50" charset="-128"/>
              </a:rPr>
              <a:t>一般健康診断の</a:t>
            </a:r>
            <a:r>
              <a:rPr kumimoji="1" lang="ja-JP" altLang="en-US" sz="2800" b="1" dirty="0">
                <a:latin typeface="Meiryo UI" panose="020B0604030504040204" pitchFamily="50" charset="-128"/>
                <a:ea typeface="Meiryo UI" panose="020B0604030504040204" pitchFamily="50" charset="-128"/>
              </a:rPr>
              <a:t>実施</a:t>
            </a:r>
            <a:r>
              <a:rPr kumimoji="1" lang="ja-JP" altLang="en-US" sz="2000" dirty="0">
                <a:latin typeface="Meiryo UI" panose="020B0604030504040204" pitchFamily="50" charset="-128"/>
                <a:ea typeface="Meiryo UI" panose="020B0604030504040204" pitchFamily="50" charset="-128"/>
              </a:rPr>
              <a:t>（法第</a:t>
            </a:r>
            <a:r>
              <a:rPr kumimoji="1" lang="en-US" altLang="ja-JP" sz="2000" dirty="0">
                <a:latin typeface="Meiryo UI" panose="020B0604030504040204" pitchFamily="50" charset="-128"/>
                <a:ea typeface="Meiryo UI" panose="020B0604030504040204" pitchFamily="50" charset="-128"/>
              </a:rPr>
              <a:t>66</a:t>
            </a:r>
            <a:r>
              <a:rPr kumimoji="1" lang="ja-JP" altLang="en-US" sz="2000" dirty="0">
                <a:latin typeface="Meiryo UI" panose="020B0604030504040204" pitchFamily="50" charset="-128"/>
                <a:ea typeface="Meiryo UI" panose="020B0604030504040204" pitchFamily="50" charset="-128"/>
              </a:rPr>
              <a:t>条）</a:t>
            </a:r>
            <a:endParaRPr kumimoji="1" lang="en-US" altLang="ja-JP" sz="20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→「診断区分」の判定</a:t>
            </a:r>
            <a:endParaRPr kumimoji="1"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startAt="2"/>
            </a:pPr>
            <a:r>
              <a:rPr kumimoji="1" lang="ja-JP" altLang="en-US" sz="2800" dirty="0">
                <a:latin typeface="Meiryo UI" panose="020B0604030504040204" pitchFamily="50" charset="-128"/>
                <a:ea typeface="Meiryo UI" panose="020B0604030504040204" pitchFamily="50" charset="-128"/>
              </a:rPr>
              <a:t>健康診断結果の労働者への</a:t>
            </a:r>
            <a:r>
              <a:rPr kumimoji="1" lang="ja-JP" altLang="en-US" sz="2800" b="1" dirty="0">
                <a:latin typeface="Meiryo UI" panose="020B0604030504040204" pitchFamily="50" charset="-128"/>
                <a:ea typeface="Meiryo UI" panose="020B0604030504040204" pitchFamily="50" charset="-128"/>
              </a:rPr>
              <a:t>通知</a:t>
            </a:r>
            <a:r>
              <a:rPr kumimoji="1" lang="ja-JP" altLang="en-US" sz="2000" dirty="0">
                <a:latin typeface="Meiryo UI" panose="020B0604030504040204" pitchFamily="50" charset="-128"/>
                <a:ea typeface="Meiryo UI" panose="020B0604030504040204" pitchFamily="50" charset="-128"/>
              </a:rPr>
              <a:t>（法第</a:t>
            </a:r>
            <a:r>
              <a:rPr kumimoji="1" lang="en-US" altLang="ja-JP" sz="2000" dirty="0">
                <a:latin typeface="Meiryo UI" panose="020B0604030504040204" pitchFamily="50" charset="-128"/>
                <a:ea typeface="Meiryo UI" panose="020B0604030504040204" pitchFamily="50" charset="-128"/>
              </a:rPr>
              <a:t>66</a:t>
            </a:r>
            <a:r>
              <a:rPr kumimoji="1" lang="ja-JP" altLang="en-US" sz="2000" dirty="0">
                <a:latin typeface="Meiryo UI" panose="020B0604030504040204" pitchFamily="50" charset="-128"/>
                <a:ea typeface="Meiryo UI" panose="020B0604030504040204" pitchFamily="50" charset="-128"/>
              </a:rPr>
              <a:t>条の６）</a:t>
            </a:r>
            <a:endParaRPr kumimoji="1" lang="en-US" altLang="ja-JP" sz="20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（所見がある場合）</a:t>
            </a:r>
            <a:endParaRPr kumimoji="1"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startAt="3"/>
            </a:pPr>
            <a:r>
              <a:rPr kumimoji="1" lang="ja-JP" altLang="en-US" sz="2800" dirty="0">
                <a:latin typeface="Meiryo UI" panose="020B0604030504040204" pitchFamily="50" charset="-128"/>
                <a:ea typeface="Meiryo UI" panose="020B0604030504040204" pitchFamily="50" charset="-128"/>
              </a:rPr>
              <a:t>必要な場合の</a:t>
            </a:r>
            <a:r>
              <a:rPr kumimoji="1" lang="en-US" altLang="ja-JP" sz="2000"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保健指導等の実施</a:t>
            </a:r>
            <a:r>
              <a:rPr kumimoji="1" lang="ja-JP" altLang="en-US" sz="2000" dirty="0">
                <a:latin typeface="Meiryo UI" panose="020B0604030504040204" pitchFamily="50" charset="-128"/>
                <a:ea typeface="Meiryo UI" panose="020B0604030504040204" pitchFamily="50" charset="-128"/>
              </a:rPr>
              <a:t>（法第</a:t>
            </a:r>
            <a:r>
              <a:rPr kumimoji="1" lang="en-US" altLang="ja-JP" sz="2000" dirty="0">
                <a:latin typeface="Meiryo UI" panose="020B0604030504040204" pitchFamily="50" charset="-128"/>
                <a:ea typeface="Meiryo UI" panose="020B0604030504040204" pitchFamily="50" charset="-128"/>
              </a:rPr>
              <a:t>66</a:t>
            </a:r>
            <a:r>
              <a:rPr kumimoji="1" lang="ja-JP" altLang="en-US" sz="2000" dirty="0">
                <a:latin typeface="Meiryo UI" panose="020B0604030504040204" pitchFamily="50" charset="-128"/>
                <a:ea typeface="Meiryo UI" panose="020B0604030504040204" pitchFamily="50" charset="-128"/>
              </a:rPr>
              <a:t>条の７）</a:t>
            </a:r>
            <a:endParaRPr kumimoji="1" lang="en-US" altLang="ja-JP" sz="2000" dirty="0">
              <a:latin typeface="Meiryo UI" panose="020B0604030504040204" pitchFamily="50" charset="-128"/>
              <a:ea typeface="Meiryo UI" panose="020B0604030504040204" pitchFamily="50" charset="-128"/>
            </a:endParaRPr>
          </a:p>
          <a:p>
            <a:pPr marL="342900" indent="-342900">
              <a:buFont typeface="+mj-lt"/>
              <a:buAutoNum type="arabicPeriod" startAt="3"/>
            </a:pPr>
            <a:r>
              <a:rPr lang="ja-JP" altLang="en-US" sz="2800" dirty="0">
                <a:latin typeface="Meiryo UI" panose="020B0604030504040204" pitchFamily="50" charset="-128"/>
                <a:ea typeface="Meiryo UI" panose="020B0604030504040204" pitchFamily="50" charset="-128"/>
              </a:rPr>
              <a:t>健康診断結果についての医師からの</a:t>
            </a:r>
            <a:r>
              <a:rPr lang="ja-JP" altLang="en-US" sz="2800" b="1" dirty="0">
                <a:latin typeface="Meiryo UI" panose="020B0604030504040204" pitchFamily="50" charset="-128"/>
                <a:ea typeface="Meiryo UI" panose="020B0604030504040204" pitchFamily="50" charset="-128"/>
              </a:rPr>
              <a:t>意見聴取</a:t>
            </a:r>
            <a:r>
              <a:rPr lang="ja-JP" altLang="en-US" sz="2000" dirty="0">
                <a:latin typeface="Meiryo UI" panose="020B0604030504040204" pitchFamily="50" charset="-128"/>
                <a:ea typeface="Meiryo UI" panose="020B0604030504040204" pitchFamily="50" charset="-128"/>
              </a:rPr>
              <a:t>（法第</a:t>
            </a:r>
            <a:r>
              <a:rPr lang="en-US" altLang="ja-JP" sz="2000" dirty="0">
                <a:latin typeface="Meiryo UI" panose="020B0604030504040204" pitchFamily="50" charset="-128"/>
                <a:ea typeface="Meiryo UI" panose="020B0604030504040204" pitchFamily="50" charset="-128"/>
              </a:rPr>
              <a:t>66</a:t>
            </a:r>
            <a:r>
              <a:rPr lang="ja-JP" altLang="en-US" sz="2000" dirty="0">
                <a:latin typeface="Meiryo UI" panose="020B0604030504040204" pitchFamily="50" charset="-128"/>
                <a:ea typeface="Meiryo UI" panose="020B0604030504040204" pitchFamily="50" charset="-128"/>
              </a:rPr>
              <a:t>条の４）</a:t>
            </a:r>
            <a:endParaRPr lang="en-US" altLang="ja-JP" sz="20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→「就業区分」の判定、「医師の意見」</a:t>
            </a:r>
            <a:endParaRPr kumimoji="1" lang="en-US" altLang="ja-JP" sz="2800" dirty="0">
              <a:latin typeface="Meiryo UI" panose="020B0604030504040204" pitchFamily="50" charset="-128"/>
              <a:ea typeface="Meiryo UI" panose="020B0604030504040204" pitchFamily="50" charset="-128"/>
            </a:endParaRPr>
          </a:p>
          <a:p>
            <a:pPr marL="342900" indent="-342900">
              <a:buFont typeface="+mj-lt"/>
              <a:buAutoNum type="arabicPeriod" startAt="5"/>
            </a:pPr>
            <a:r>
              <a:rPr kumimoji="1" lang="ja-JP" altLang="en-US" sz="2800" b="1" dirty="0">
                <a:latin typeface="Meiryo UI" panose="020B0604030504040204" pitchFamily="50" charset="-128"/>
                <a:ea typeface="Meiryo UI" panose="020B0604030504040204" pitchFamily="50" charset="-128"/>
              </a:rPr>
              <a:t>就業上の措置</a:t>
            </a:r>
            <a:r>
              <a:rPr kumimoji="1" lang="ja-JP" altLang="en-US" sz="2800" dirty="0">
                <a:latin typeface="Meiryo UI" panose="020B0604030504040204" pitchFamily="50" charset="-128"/>
                <a:ea typeface="Meiryo UI" panose="020B0604030504040204" pitchFamily="50" charset="-128"/>
              </a:rPr>
              <a:t>の決定等</a:t>
            </a:r>
            <a:r>
              <a:rPr kumimoji="1" lang="ja-JP" altLang="en-US" sz="2000" dirty="0">
                <a:latin typeface="Meiryo UI" panose="020B0604030504040204" pitchFamily="50" charset="-128"/>
                <a:ea typeface="Meiryo UI" panose="020B0604030504040204" pitchFamily="50" charset="-128"/>
              </a:rPr>
              <a:t>（法第</a:t>
            </a:r>
            <a:r>
              <a:rPr kumimoji="1" lang="en-US" altLang="ja-JP" sz="2000" dirty="0">
                <a:latin typeface="Meiryo UI" panose="020B0604030504040204" pitchFamily="50" charset="-128"/>
                <a:ea typeface="Meiryo UI" panose="020B0604030504040204" pitchFamily="50" charset="-128"/>
              </a:rPr>
              <a:t>66</a:t>
            </a:r>
            <a:r>
              <a:rPr kumimoji="1" lang="ja-JP" altLang="en-US" sz="2000" dirty="0">
                <a:latin typeface="Meiryo UI" panose="020B0604030504040204" pitchFamily="50" charset="-128"/>
                <a:ea typeface="Meiryo UI" panose="020B0604030504040204" pitchFamily="50" charset="-128"/>
              </a:rPr>
              <a:t>条の</a:t>
            </a:r>
            <a:r>
              <a:rPr kumimoji="1" lang="en-US" altLang="ja-JP" sz="2000" dirty="0">
                <a:latin typeface="Meiryo UI" panose="020B0604030504040204" pitchFamily="50" charset="-128"/>
                <a:ea typeface="Meiryo UI" panose="020B0604030504040204" pitchFamily="50" charset="-128"/>
              </a:rPr>
              <a:t>5</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342900" indent="-342900">
              <a:buFont typeface="+mj-lt"/>
              <a:buAutoNum type="arabicPeriod" startAt="5"/>
            </a:pPr>
            <a:r>
              <a:rPr lang="ja-JP" altLang="en-US" sz="2800" dirty="0">
                <a:latin typeface="Meiryo UI" panose="020B0604030504040204" pitchFamily="50" charset="-128"/>
                <a:ea typeface="Meiryo UI" panose="020B0604030504040204" pitchFamily="50" charset="-128"/>
              </a:rPr>
              <a:t>健康診断結果の</a:t>
            </a:r>
            <a:r>
              <a:rPr lang="ja-JP" altLang="en-US" sz="2800" b="1" dirty="0">
                <a:latin typeface="Meiryo UI" panose="020B0604030504040204" pitchFamily="50" charset="-128"/>
                <a:ea typeface="Meiryo UI" panose="020B0604030504040204" pitchFamily="50" charset="-128"/>
              </a:rPr>
              <a:t>記録</a:t>
            </a:r>
            <a:r>
              <a:rPr lang="ja-JP" altLang="en-US" sz="2000" dirty="0">
                <a:latin typeface="Meiryo UI" panose="020B0604030504040204" pitchFamily="50" charset="-128"/>
                <a:ea typeface="Meiryo UI" panose="020B0604030504040204" pitchFamily="50" charset="-128"/>
              </a:rPr>
              <a:t>（法第</a:t>
            </a:r>
            <a:r>
              <a:rPr lang="en-US" altLang="ja-JP" sz="2000" dirty="0">
                <a:latin typeface="Meiryo UI" panose="020B0604030504040204" pitchFamily="50" charset="-128"/>
                <a:ea typeface="Meiryo UI" panose="020B0604030504040204" pitchFamily="50" charset="-128"/>
              </a:rPr>
              <a:t>66</a:t>
            </a:r>
            <a:r>
              <a:rPr lang="ja-JP" altLang="en-US" sz="2000" dirty="0">
                <a:latin typeface="Meiryo UI" panose="020B0604030504040204" pitchFamily="50" charset="-128"/>
                <a:ea typeface="Meiryo UI" panose="020B0604030504040204" pitchFamily="50" charset="-128"/>
              </a:rPr>
              <a:t>条の３）</a:t>
            </a:r>
            <a:endParaRPr kumimoji="1" lang="ja-JP" altLang="en-US"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83F60FB-1858-7676-1950-83A498CBBB56}"/>
              </a:ext>
            </a:extLst>
          </p:cNvPr>
          <p:cNvSpPr txBox="1"/>
          <p:nvPr/>
        </p:nvSpPr>
        <p:spPr>
          <a:xfrm>
            <a:off x="4512733" y="5754211"/>
            <a:ext cx="5300133" cy="923330"/>
          </a:xfrm>
          <a:prstGeom prst="rect">
            <a:avLst/>
          </a:prstGeom>
          <a:noFill/>
        </p:spPr>
        <p:txBody>
          <a:bodyPr wrap="square">
            <a:spAutoFit/>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保健指導として</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・日常生活面での指導、健康管理に関する情報の提供</a:t>
            </a:r>
            <a:endParaRPr lang="en-US" altLang="ja-JP" sz="18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再検査又は精密検査、治療のための受診の勧奨等</a:t>
            </a:r>
            <a:endParaRPr lang="ja-JP" altLang="en-US" dirty="0"/>
          </a:p>
        </p:txBody>
      </p:sp>
      <p:sp>
        <p:nvSpPr>
          <p:cNvPr id="3" name="スライド番号プレースホルダー 2">
            <a:extLst>
              <a:ext uri="{FF2B5EF4-FFF2-40B4-BE49-F238E27FC236}">
                <a16:creationId xmlns:a16="http://schemas.microsoft.com/office/drawing/2014/main" id="{D62ED79B-A2DA-6885-B4D6-FFF66384EC51}"/>
              </a:ext>
            </a:extLst>
          </p:cNvPr>
          <p:cNvSpPr>
            <a:spLocks noGrp="1"/>
          </p:cNvSpPr>
          <p:nvPr>
            <p:ph type="sldNum" sz="quarter" idx="12"/>
          </p:nvPr>
        </p:nvSpPr>
        <p:spPr/>
        <p:txBody>
          <a:bodyPr/>
          <a:lstStyle/>
          <a:p>
            <a:fld id="{B538DB2D-D9E1-415E-BEB7-91D71A0F428D}" type="slidenum">
              <a:rPr kumimoji="1" lang="ja-JP" altLang="en-US" smtClean="0"/>
              <a:t>11</a:t>
            </a:fld>
            <a:endParaRPr kumimoji="1" lang="ja-JP" altLang="en-US"/>
          </a:p>
        </p:txBody>
      </p:sp>
    </p:spTree>
    <p:extLst>
      <p:ext uri="{BB962C8B-B14F-4D97-AF65-F5344CB8AC3E}">
        <p14:creationId xmlns:p14="http://schemas.microsoft.com/office/powerpoint/2010/main" val="208368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403FC-124C-E57D-DA2E-83381B4C56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04BBEB-D342-091C-018D-A07C27382846}"/>
              </a:ext>
            </a:extLst>
          </p:cNvPr>
          <p:cNvSpPr>
            <a:spLocks noGrp="1"/>
          </p:cNvSpPr>
          <p:nvPr>
            <p:ph type="title"/>
          </p:nvPr>
        </p:nvSpPr>
        <p:spPr>
          <a:xfrm>
            <a:off x="382188" y="810857"/>
            <a:ext cx="3844637" cy="752475"/>
          </a:xfrm>
        </p:spPr>
        <p:txBody>
          <a:bodyPr>
            <a:normAutofit/>
          </a:bodyPr>
          <a:lstStyle/>
          <a:p>
            <a:r>
              <a:rPr lang="ja-JP" altLang="en-US" sz="3200" dirty="0">
                <a:latin typeface="Meiryo UI" panose="020B0604030504040204" pitchFamily="50" charset="-128"/>
                <a:ea typeface="Meiryo UI" panose="020B0604030504040204" pitchFamily="50" charset="-128"/>
              </a:rPr>
              <a:t>診断</a:t>
            </a:r>
            <a:r>
              <a:rPr kumimoji="1" lang="ja-JP" altLang="en-US" sz="3200" dirty="0">
                <a:latin typeface="Meiryo UI" panose="020B0604030504040204" pitchFamily="50" charset="-128"/>
                <a:ea typeface="Meiryo UI" panose="020B0604030504040204" pitchFamily="50" charset="-128"/>
              </a:rPr>
              <a:t>区分　例）</a:t>
            </a:r>
          </a:p>
        </p:txBody>
      </p:sp>
      <p:sp>
        <p:nvSpPr>
          <p:cNvPr id="3" name="コンテンツ プレースホルダー 2">
            <a:extLst>
              <a:ext uri="{FF2B5EF4-FFF2-40B4-BE49-F238E27FC236}">
                <a16:creationId xmlns:a16="http://schemas.microsoft.com/office/drawing/2014/main" id="{4E1DEF82-9F49-1C95-A473-364E9F590E66}"/>
              </a:ext>
            </a:extLst>
          </p:cNvPr>
          <p:cNvSpPr>
            <a:spLocks noGrp="1"/>
          </p:cNvSpPr>
          <p:nvPr>
            <p:ph idx="1"/>
          </p:nvPr>
        </p:nvSpPr>
        <p:spPr>
          <a:xfrm>
            <a:off x="287959" y="2434481"/>
            <a:ext cx="4697639" cy="3263805"/>
          </a:xfrm>
        </p:spPr>
        <p:txBody>
          <a:bodyPr>
            <a:normAutofit/>
          </a:bodyPr>
          <a:lstStyle/>
          <a:p>
            <a:pPr marL="0" indent="0">
              <a:buNone/>
            </a:pPr>
            <a:r>
              <a:rPr kumimoji="1" lang="ja-JP" altLang="en-US" sz="2400" dirty="0">
                <a:latin typeface="Meiryo UI" panose="020B0604030504040204" pitchFamily="50" charset="-128"/>
                <a:ea typeface="Meiryo UI" panose="020B0604030504040204" pitchFamily="50" charset="-128"/>
              </a:rPr>
              <a:t>日本人間ドック学会・予防医療学会</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（判定区分　</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年度）</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A</a:t>
            </a:r>
            <a:r>
              <a:rPr lang="ja-JP" altLang="en-US" sz="2400" dirty="0">
                <a:latin typeface="Meiryo UI" panose="020B0604030504040204" pitchFamily="50" charset="-128"/>
                <a:ea typeface="Meiryo UI" panose="020B0604030504040204" pitchFamily="50" charset="-128"/>
              </a:rPr>
              <a:t>判定：異常なし</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判定：軽度異常</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C</a:t>
            </a:r>
            <a:r>
              <a:rPr lang="ja-JP" altLang="en-US" sz="2400" dirty="0">
                <a:latin typeface="Meiryo UI" panose="020B0604030504040204" pitchFamily="50" charset="-128"/>
                <a:ea typeface="Meiryo UI" panose="020B0604030504040204" pitchFamily="50" charset="-128"/>
              </a:rPr>
              <a:t>判定：要再検査・生活指導</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D</a:t>
            </a:r>
            <a:r>
              <a:rPr kumimoji="1" lang="ja-JP" altLang="en-US" sz="2400" dirty="0">
                <a:latin typeface="Meiryo UI" panose="020B0604030504040204" pitchFamily="50" charset="-128"/>
                <a:ea typeface="Meiryo UI" panose="020B0604030504040204" pitchFamily="50" charset="-128"/>
              </a:rPr>
              <a:t>判定：要精密検査・治療</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E</a:t>
            </a:r>
            <a:r>
              <a:rPr lang="ja-JP" altLang="en-US" sz="2400" dirty="0">
                <a:latin typeface="Meiryo UI" panose="020B0604030504040204" pitchFamily="50" charset="-128"/>
                <a:ea typeface="Meiryo UI" panose="020B0604030504040204" pitchFamily="50" charset="-128"/>
              </a:rPr>
              <a:t>判定：治療中</a:t>
            </a:r>
            <a:endParaRPr kumimoji="1" lang="ja-JP" altLang="en-US" sz="2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F26B1F4-7710-3AA4-E5E3-01ADB31A83B3}"/>
              </a:ext>
            </a:extLst>
          </p:cNvPr>
          <p:cNvPicPr>
            <a:picLocks noChangeAspect="1"/>
          </p:cNvPicPr>
          <p:nvPr/>
        </p:nvPicPr>
        <p:blipFill>
          <a:blip r:embed="rId3"/>
          <a:stretch>
            <a:fillRect/>
          </a:stretch>
        </p:blipFill>
        <p:spPr>
          <a:xfrm>
            <a:off x="5686826" y="5181839"/>
            <a:ext cx="818348" cy="1142600"/>
          </a:xfrm>
          <a:prstGeom prst="rect">
            <a:avLst/>
          </a:prstGeom>
        </p:spPr>
      </p:pic>
      <p:pic>
        <p:nvPicPr>
          <p:cNvPr id="6" name="コンテンツ プレースホルダー 4">
            <a:extLst>
              <a:ext uri="{FF2B5EF4-FFF2-40B4-BE49-F238E27FC236}">
                <a16:creationId xmlns:a16="http://schemas.microsoft.com/office/drawing/2014/main" id="{E1B51229-F627-6C4F-4336-08A5C83C3D45}"/>
              </a:ext>
            </a:extLst>
          </p:cNvPr>
          <p:cNvPicPr>
            <a:picLocks noChangeAspect="1"/>
          </p:cNvPicPr>
          <p:nvPr/>
        </p:nvPicPr>
        <p:blipFill>
          <a:blip r:embed="rId4"/>
          <a:stretch>
            <a:fillRect/>
          </a:stretch>
        </p:blipFill>
        <p:spPr>
          <a:xfrm>
            <a:off x="4878412" y="692183"/>
            <a:ext cx="7128118" cy="4036610"/>
          </a:xfrm>
          <a:prstGeom prst="rect">
            <a:avLst/>
          </a:prstGeom>
        </p:spPr>
      </p:pic>
      <p:sp>
        <p:nvSpPr>
          <p:cNvPr id="4" name="四角形: 角を丸くする 3">
            <a:extLst>
              <a:ext uri="{FF2B5EF4-FFF2-40B4-BE49-F238E27FC236}">
                <a16:creationId xmlns:a16="http://schemas.microsoft.com/office/drawing/2014/main" id="{8D425263-BE61-6DFB-223D-1508B9DC86BF}"/>
              </a:ext>
            </a:extLst>
          </p:cNvPr>
          <p:cNvSpPr/>
          <p:nvPr/>
        </p:nvSpPr>
        <p:spPr>
          <a:xfrm>
            <a:off x="5624623" y="1605516"/>
            <a:ext cx="4984109" cy="1573374"/>
          </a:xfrm>
          <a:prstGeom prst="round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B5A5ABC8-AE7E-4BA5-A21B-9C95B7924BEA}"/>
              </a:ext>
            </a:extLst>
          </p:cNvPr>
          <p:cNvSpPr>
            <a:spLocks noGrp="1"/>
          </p:cNvSpPr>
          <p:nvPr>
            <p:ph type="sldNum" sz="quarter" idx="12"/>
          </p:nvPr>
        </p:nvSpPr>
        <p:spPr/>
        <p:txBody>
          <a:bodyPr/>
          <a:lstStyle/>
          <a:p>
            <a:fld id="{B538DB2D-D9E1-415E-BEB7-91D71A0F428D}" type="slidenum">
              <a:rPr kumimoji="1" lang="ja-JP" altLang="en-US" smtClean="0"/>
              <a:t>12</a:t>
            </a:fld>
            <a:endParaRPr kumimoji="1" lang="ja-JP" altLang="en-US"/>
          </a:p>
        </p:txBody>
      </p:sp>
      <p:sp>
        <p:nvSpPr>
          <p:cNvPr id="8" name="テキスト ボックス 7">
            <a:extLst>
              <a:ext uri="{FF2B5EF4-FFF2-40B4-BE49-F238E27FC236}">
                <a16:creationId xmlns:a16="http://schemas.microsoft.com/office/drawing/2014/main" id="{D136233B-B0E4-CDA3-EEEB-B5B3334BF615}"/>
              </a:ext>
            </a:extLst>
          </p:cNvPr>
          <p:cNvSpPr txBox="1"/>
          <p:nvPr/>
        </p:nvSpPr>
        <p:spPr>
          <a:xfrm>
            <a:off x="6868129" y="5236621"/>
            <a:ext cx="2629808" cy="461665"/>
          </a:xfrm>
          <a:prstGeom prst="rect">
            <a:avLst/>
          </a:prstGeom>
          <a:noFill/>
        </p:spPr>
        <p:txBody>
          <a:bodyPr wrap="square">
            <a:spAutoFit/>
          </a:bodyPr>
          <a:lstStyle/>
          <a:p>
            <a:r>
              <a:rPr lang="ja-JP" altLang="en-US" sz="1200" dirty="0">
                <a:hlinkClick r:id="rId5"/>
              </a:rPr>
              <a:t>日本人間ドック・予防医療学会</a:t>
            </a:r>
            <a:r>
              <a:rPr lang="en-US" altLang="ja-JP" sz="1200" dirty="0">
                <a:hlinkClick r:id="rId5"/>
              </a:rPr>
              <a:t>HP</a:t>
            </a:r>
          </a:p>
          <a:p>
            <a:r>
              <a:rPr lang="ja-JP" altLang="en-US" sz="1200" dirty="0">
                <a:hlinkClick r:id="rId5"/>
              </a:rPr>
              <a:t>基本検査項目</a:t>
            </a:r>
            <a:r>
              <a:rPr lang="en-US" altLang="ja-JP" sz="1200" dirty="0">
                <a:hlinkClick r:id="rId5"/>
              </a:rPr>
              <a:t>/</a:t>
            </a:r>
            <a:r>
              <a:rPr lang="ja-JP" altLang="en-US" sz="1200" dirty="0">
                <a:hlinkClick r:id="rId5"/>
              </a:rPr>
              <a:t>判定区分</a:t>
            </a:r>
            <a:endParaRPr lang="ja-JP" altLang="en-US" sz="1200" dirty="0"/>
          </a:p>
        </p:txBody>
      </p:sp>
      <p:sp>
        <p:nvSpPr>
          <p:cNvPr id="11" name="テキスト ボックス 10">
            <a:extLst>
              <a:ext uri="{FF2B5EF4-FFF2-40B4-BE49-F238E27FC236}">
                <a16:creationId xmlns:a16="http://schemas.microsoft.com/office/drawing/2014/main" id="{0DA1420F-D509-721C-FCEF-1119F5852B0D}"/>
              </a:ext>
            </a:extLst>
          </p:cNvPr>
          <p:cNvSpPr txBox="1"/>
          <p:nvPr/>
        </p:nvSpPr>
        <p:spPr>
          <a:xfrm>
            <a:off x="6868129" y="5888818"/>
            <a:ext cx="2235987" cy="276999"/>
          </a:xfrm>
          <a:prstGeom prst="rect">
            <a:avLst/>
          </a:prstGeom>
          <a:noFill/>
        </p:spPr>
        <p:txBody>
          <a:bodyPr wrap="square">
            <a:spAutoFit/>
          </a:bodyPr>
          <a:lstStyle/>
          <a:p>
            <a:r>
              <a:rPr lang="en-US" altLang="zh-CN" sz="1200" dirty="0">
                <a:hlinkClick r:id="rId6"/>
              </a:rPr>
              <a:t>2025</a:t>
            </a:r>
            <a:r>
              <a:rPr lang="zh-CN" altLang="en-US" sz="1200" dirty="0">
                <a:hlinkClick r:id="rId6"/>
              </a:rPr>
              <a:t>年度判定区分表</a:t>
            </a:r>
            <a:r>
              <a:rPr lang="en-US" altLang="zh-CN" sz="1200" dirty="0">
                <a:hlinkClick r:id="rId6"/>
              </a:rPr>
              <a:t>(</a:t>
            </a:r>
            <a:r>
              <a:rPr lang="zh-CN" altLang="en-US" sz="1200" dirty="0">
                <a:hlinkClick r:id="rId6"/>
              </a:rPr>
              <a:t>同上</a:t>
            </a:r>
            <a:r>
              <a:rPr lang="en-US" altLang="zh-CN" sz="1200" dirty="0">
                <a:hlinkClick r:id="rId6"/>
              </a:rPr>
              <a:t>)</a:t>
            </a:r>
            <a:endParaRPr lang="ja-JP" altLang="en-US" sz="1200" dirty="0"/>
          </a:p>
        </p:txBody>
      </p:sp>
    </p:spTree>
    <p:extLst>
      <p:ext uri="{BB962C8B-B14F-4D97-AF65-F5344CB8AC3E}">
        <p14:creationId xmlns:p14="http://schemas.microsoft.com/office/powerpoint/2010/main" val="113246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9241-A69D-833D-E03D-0D9E29C8D7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E5DAB0-8CC0-D274-9A78-A04309D4ED55}"/>
              </a:ext>
            </a:extLst>
          </p:cNvPr>
          <p:cNvSpPr>
            <a:spLocks noGrp="1"/>
          </p:cNvSpPr>
          <p:nvPr>
            <p:ph type="title"/>
          </p:nvPr>
        </p:nvSpPr>
        <p:spPr>
          <a:xfrm>
            <a:off x="838200" y="136542"/>
            <a:ext cx="3032051" cy="752475"/>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就業区分　例）</a:t>
            </a:r>
          </a:p>
        </p:txBody>
      </p:sp>
      <p:sp>
        <p:nvSpPr>
          <p:cNvPr id="3" name="コンテンツ プレースホルダー 2">
            <a:extLst>
              <a:ext uri="{FF2B5EF4-FFF2-40B4-BE49-F238E27FC236}">
                <a16:creationId xmlns:a16="http://schemas.microsoft.com/office/drawing/2014/main" id="{732D01E1-3661-A310-DE69-FCE524DE8993}"/>
              </a:ext>
            </a:extLst>
          </p:cNvPr>
          <p:cNvSpPr>
            <a:spLocks noGrp="1"/>
          </p:cNvSpPr>
          <p:nvPr>
            <p:ph idx="1"/>
          </p:nvPr>
        </p:nvSpPr>
        <p:spPr>
          <a:xfrm>
            <a:off x="923261" y="868519"/>
            <a:ext cx="10515600" cy="1936845"/>
          </a:xfrm>
        </p:spPr>
        <p:txBody>
          <a:bodyPr>
            <a:normAutofit/>
          </a:bodyPr>
          <a:lstStyle/>
          <a:p>
            <a:r>
              <a:rPr lang="ja-JP" altLang="en-US" sz="2400" dirty="0">
                <a:latin typeface="Meiryo UI" panose="020B0604030504040204" pitchFamily="50" charset="-128"/>
                <a:ea typeface="Meiryo UI" panose="020B0604030504040204" pitchFamily="50" charset="-128"/>
              </a:rPr>
              <a:t>「所見がある場合」には、生活面の保健指導、再検査や精査の指示、</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治療のための受診勧奨等を行う。</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その結果をもとに「就業区分」を判定する。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治療中の場合は、治療状況を確認したうえで「就業区分」を判定する。</a:t>
            </a:r>
            <a:endParaRPr kumimoji="1" lang="ja-JP" altLang="en-US" sz="2400" dirty="0">
              <a:latin typeface="Meiryo UI" panose="020B0604030504040204" pitchFamily="50" charset="-128"/>
              <a:ea typeface="Meiryo UI" panose="020B0604030504040204" pitchFamily="50" charset="-128"/>
            </a:endParaRPr>
          </a:p>
        </p:txBody>
      </p:sp>
      <p:pic>
        <p:nvPicPr>
          <p:cNvPr id="4" name="コンテンツ プレースホルダー 4">
            <a:extLst>
              <a:ext uri="{FF2B5EF4-FFF2-40B4-BE49-F238E27FC236}">
                <a16:creationId xmlns:a16="http://schemas.microsoft.com/office/drawing/2014/main" id="{EB38F8CB-34AE-67F3-2E3D-4254225EA3DD}"/>
              </a:ext>
            </a:extLst>
          </p:cNvPr>
          <p:cNvPicPr>
            <a:picLocks noChangeAspect="1"/>
          </p:cNvPicPr>
          <p:nvPr/>
        </p:nvPicPr>
        <p:blipFill>
          <a:blip r:embed="rId3"/>
          <a:stretch>
            <a:fillRect/>
          </a:stretch>
        </p:blipFill>
        <p:spPr>
          <a:xfrm>
            <a:off x="89756" y="2932424"/>
            <a:ext cx="6417371" cy="3564069"/>
          </a:xfrm>
          <a:prstGeom prst="rect">
            <a:avLst/>
          </a:prstGeom>
        </p:spPr>
      </p:pic>
      <p:sp>
        <p:nvSpPr>
          <p:cNvPr id="5" name="四角形: 角を丸くする 4">
            <a:extLst>
              <a:ext uri="{FF2B5EF4-FFF2-40B4-BE49-F238E27FC236}">
                <a16:creationId xmlns:a16="http://schemas.microsoft.com/office/drawing/2014/main" id="{A5DE9C42-F994-8343-A245-E9130DBD159E}"/>
              </a:ext>
            </a:extLst>
          </p:cNvPr>
          <p:cNvSpPr/>
          <p:nvPr/>
        </p:nvSpPr>
        <p:spPr>
          <a:xfrm>
            <a:off x="1275907" y="3429000"/>
            <a:ext cx="3434316" cy="1576913"/>
          </a:xfrm>
          <a:prstGeom prst="round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6ADFE2D9-4F86-5B2B-59DE-C9A94202595D}"/>
              </a:ext>
            </a:extLst>
          </p:cNvPr>
          <p:cNvSpPr>
            <a:spLocks noGrp="1"/>
          </p:cNvSpPr>
          <p:nvPr>
            <p:ph type="sldNum" sz="quarter" idx="12"/>
          </p:nvPr>
        </p:nvSpPr>
        <p:spPr/>
        <p:txBody>
          <a:bodyPr/>
          <a:lstStyle/>
          <a:p>
            <a:fld id="{B538DB2D-D9E1-415E-BEB7-91D71A0F428D}" type="slidenum">
              <a:rPr kumimoji="1" lang="ja-JP" altLang="en-US" smtClean="0"/>
              <a:t>13</a:t>
            </a:fld>
            <a:endParaRPr kumimoji="1" lang="ja-JP" altLang="en-US"/>
          </a:p>
        </p:txBody>
      </p:sp>
      <p:pic>
        <p:nvPicPr>
          <p:cNvPr id="6" name="コンテンツ プレースホルダー 4">
            <a:extLst>
              <a:ext uri="{FF2B5EF4-FFF2-40B4-BE49-F238E27FC236}">
                <a16:creationId xmlns:a16="http://schemas.microsoft.com/office/drawing/2014/main" id="{D213A4F5-1248-5334-7A9C-CFDD39EB1F63}"/>
              </a:ext>
            </a:extLst>
          </p:cNvPr>
          <p:cNvPicPr>
            <a:picLocks noChangeAspect="1"/>
          </p:cNvPicPr>
          <p:nvPr/>
        </p:nvPicPr>
        <p:blipFill>
          <a:blip r:embed="rId4"/>
          <a:stretch>
            <a:fillRect/>
          </a:stretch>
        </p:blipFill>
        <p:spPr>
          <a:xfrm>
            <a:off x="6063322" y="3327991"/>
            <a:ext cx="5993713" cy="3054816"/>
          </a:xfrm>
          <a:prstGeom prst="rect">
            <a:avLst/>
          </a:prstGeom>
        </p:spPr>
      </p:pic>
    </p:spTree>
    <p:extLst>
      <p:ext uri="{BB962C8B-B14F-4D97-AF65-F5344CB8AC3E}">
        <p14:creationId xmlns:p14="http://schemas.microsoft.com/office/powerpoint/2010/main" val="67847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825409-FB2F-A5E8-0E64-4861160DDEBC}"/>
              </a:ext>
            </a:extLst>
          </p:cNvPr>
          <p:cNvSpPr>
            <a:spLocks noGrp="1"/>
          </p:cNvSpPr>
          <p:nvPr>
            <p:ph type="title"/>
          </p:nvPr>
        </p:nvSpPr>
        <p:spPr>
          <a:xfrm>
            <a:off x="838200" y="365126"/>
            <a:ext cx="5765800" cy="862542"/>
          </a:xfrm>
        </p:spPr>
        <p:txBody>
          <a:bodyPr>
            <a:normAutofit/>
          </a:bodyPr>
          <a:lstStyle/>
          <a:p>
            <a:r>
              <a:rPr kumimoji="1" lang="ja-JP" altLang="en-US" sz="2800" dirty="0">
                <a:latin typeface="Meiryo UI" panose="020B0604030504040204" pitchFamily="50" charset="-128"/>
                <a:ea typeface="Meiryo UI" panose="020B0604030504040204" pitchFamily="50" charset="-128"/>
              </a:rPr>
              <a:t>就業制限を考慮する基準（参考）</a:t>
            </a:r>
          </a:p>
        </p:txBody>
      </p:sp>
      <p:pic>
        <p:nvPicPr>
          <p:cNvPr id="7" name="図 6">
            <a:extLst>
              <a:ext uri="{FF2B5EF4-FFF2-40B4-BE49-F238E27FC236}">
                <a16:creationId xmlns:a16="http://schemas.microsoft.com/office/drawing/2014/main" id="{D36F5832-53BB-C802-2FFF-5B355176BF2F}"/>
              </a:ext>
            </a:extLst>
          </p:cNvPr>
          <p:cNvPicPr>
            <a:picLocks noChangeAspect="1"/>
          </p:cNvPicPr>
          <p:nvPr/>
        </p:nvPicPr>
        <p:blipFill>
          <a:blip r:embed="rId3"/>
          <a:stretch>
            <a:fillRect/>
          </a:stretch>
        </p:blipFill>
        <p:spPr>
          <a:xfrm>
            <a:off x="6779542" y="622556"/>
            <a:ext cx="4118830" cy="5401107"/>
          </a:xfrm>
          <a:prstGeom prst="rect">
            <a:avLst/>
          </a:prstGeom>
          <a:ln>
            <a:solidFill>
              <a:schemeClr val="tx1"/>
            </a:solidFill>
          </a:ln>
        </p:spPr>
      </p:pic>
      <p:pic>
        <p:nvPicPr>
          <p:cNvPr id="11" name="コンテンツ プレースホルダー 10">
            <a:extLst>
              <a:ext uri="{FF2B5EF4-FFF2-40B4-BE49-F238E27FC236}">
                <a16:creationId xmlns:a16="http://schemas.microsoft.com/office/drawing/2014/main" id="{CC0C23C1-F16B-61D0-A1D5-90C83175BE01}"/>
              </a:ext>
            </a:extLst>
          </p:cNvPr>
          <p:cNvPicPr>
            <a:picLocks noGrp="1" noChangeAspect="1"/>
          </p:cNvPicPr>
          <p:nvPr>
            <p:ph idx="1"/>
          </p:nvPr>
        </p:nvPicPr>
        <p:blipFill>
          <a:blip r:embed="rId4"/>
          <a:stretch>
            <a:fillRect/>
          </a:stretch>
        </p:blipFill>
        <p:spPr>
          <a:xfrm>
            <a:off x="1293628" y="1962758"/>
            <a:ext cx="4436691" cy="3767667"/>
          </a:xfrm>
          <a:prstGeom prst="rect">
            <a:avLst/>
          </a:prstGeom>
        </p:spPr>
        <p:style>
          <a:lnRef idx="2">
            <a:schemeClr val="accent2"/>
          </a:lnRef>
          <a:fillRef idx="1">
            <a:schemeClr val="lt1"/>
          </a:fillRef>
          <a:effectRef idx="0">
            <a:schemeClr val="accent2"/>
          </a:effectRef>
          <a:fontRef idx="minor">
            <a:schemeClr val="dk1"/>
          </a:fontRef>
        </p:style>
      </p:pic>
      <p:sp>
        <p:nvSpPr>
          <p:cNvPr id="12" name="テキスト ボックス 11">
            <a:extLst>
              <a:ext uri="{FF2B5EF4-FFF2-40B4-BE49-F238E27FC236}">
                <a16:creationId xmlns:a16="http://schemas.microsoft.com/office/drawing/2014/main" id="{18B0ACB8-95C2-53DB-C2AA-CA7CAAC1A2FA}"/>
              </a:ext>
            </a:extLst>
          </p:cNvPr>
          <p:cNvSpPr txBox="1"/>
          <p:nvPr/>
        </p:nvSpPr>
        <p:spPr>
          <a:xfrm>
            <a:off x="1189074" y="1227668"/>
            <a:ext cx="3478837"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コンセンサスを得られた項目</a:t>
            </a:r>
          </a:p>
        </p:txBody>
      </p:sp>
      <p:sp>
        <p:nvSpPr>
          <p:cNvPr id="3" name="スライド番号プレースホルダー 2">
            <a:extLst>
              <a:ext uri="{FF2B5EF4-FFF2-40B4-BE49-F238E27FC236}">
                <a16:creationId xmlns:a16="http://schemas.microsoft.com/office/drawing/2014/main" id="{EF15E318-2508-5B68-0F6B-7F824E513F3A}"/>
              </a:ext>
            </a:extLst>
          </p:cNvPr>
          <p:cNvSpPr>
            <a:spLocks noGrp="1"/>
          </p:cNvSpPr>
          <p:nvPr>
            <p:ph type="sldNum" sz="quarter" idx="12"/>
          </p:nvPr>
        </p:nvSpPr>
        <p:spPr/>
        <p:txBody>
          <a:bodyPr/>
          <a:lstStyle/>
          <a:p>
            <a:fld id="{B538DB2D-D9E1-415E-BEB7-91D71A0F428D}" type="slidenum">
              <a:rPr kumimoji="1" lang="ja-JP" altLang="en-US" smtClean="0"/>
              <a:t>14</a:t>
            </a:fld>
            <a:endParaRPr kumimoji="1" lang="ja-JP" altLang="en-US"/>
          </a:p>
        </p:txBody>
      </p:sp>
      <p:sp>
        <p:nvSpPr>
          <p:cNvPr id="4" name="テキスト ボックス 3">
            <a:extLst>
              <a:ext uri="{FF2B5EF4-FFF2-40B4-BE49-F238E27FC236}">
                <a16:creationId xmlns:a16="http://schemas.microsoft.com/office/drawing/2014/main" id="{BFC78C77-FB69-01F6-B0AF-4984059DFEDB}"/>
              </a:ext>
            </a:extLst>
          </p:cNvPr>
          <p:cNvSpPr txBox="1"/>
          <p:nvPr/>
        </p:nvSpPr>
        <p:spPr>
          <a:xfrm>
            <a:off x="6915485" y="6125517"/>
            <a:ext cx="3846944" cy="461665"/>
          </a:xfrm>
          <a:prstGeom prst="rect">
            <a:avLst/>
          </a:prstGeom>
          <a:noFill/>
        </p:spPr>
        <p:txBody>
          <a:bodyPr wrap="square">
            <a:spAutoFit/>
          </a:bodyPr>
          <a:lstStyle/>
          <a:p>
            <a:pPr marL="0" indent="0">
              <a:buNone/>
            </a:pPr>
            <a:r>
              <a:rPr lang="ja-JP" altLang="en-US" sz="1200" dirty="0">
                <a:latin typeface="+mn-ea"/>
                <a:hlinkClick r:id="rId5"/>
              </a:rPr>
              <a:t>健診結果に関する就業制限のコンセンサス</a:t>
            </a:r>
            <a:r>
              <a:rPr lang="en-US" altLang="ja-JP" sz="1200" dirty="0">
                <a:latin typeface="+mn-ea"/>
                <a:hlinkClick r:id="rId5"/>
              </a:rPr>
              <a:t>(</a:t>
            </a:r>
            <a:r>
              <a:rPr lang="ja-JP" altLang="en-US" sz="1200" dirty="0">
                <a:latin typeface="+mn-ea"/>
                <a:hlinkClick r:id="rId5"/>
              </a:rPr>
              <a:t>産業医科大学ポータルサイト 医師のための就業判定支援</a:t>
            </a:r>
            <a:r>
              <a:rPr lang="en-US" altLang="ja-JP" sz="1200" dirty="0">
                <a:latin typeface="+mn-ea"/>
                <a:hlinkClick r:id="rId5"/>
              </a:rPr>
              <a:t>NAVI)</a:t>
            </a:r>
            <a:endParaRPr lang="en-US" altLang="zh-TW" sz="1200" dirty="0">
              <a:latin typeface="+mn-ea"/>
            </a:endParaRPr>
          </a:p>
        </p:txBody>
      </p:sp>
    </p:spTree>
    <p:extLst>
      <p:ext uri="{BB962C8B-B14F-4D97-AF65-F5344CB8AC3E}">
        <p14:creationId xmlns:p14="http://schemas.microsoft.com/office/powerpoint/2010/main" val="100435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0584A-4E43-F2E0-F900-8E47E15602D3}"/>
              </a:ext>
            </a:extLst>
          </p:cNvPr>
          <p:cNvSpPr>
            <a:spLocks noGrp="1"/>
          </p:cNvSpPr>
          <p:nvPr>
            <p:ph type="title"/>
          </p:nvPr>
        </p:nvSpPr>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a:t>
            </a:r>
            <a:r>
              <a:rPr lang="ja-JP" altLang="en-US" sz="3200" dirty="0">
                <a:latin typeface="Meiryo UI" panose="020B0604030504040204" pitchFamily="50" charset="-128"/>
                <a:ea typeface="Meiryo UI" panose="020B0604030504040204" pitchFamily="50" charset="-128"/>
              </a:rPr>
              <a:t>の基準について</a:t>
            </a:r>
            <a:endParaRPr kumimoji="1" lang="ja-JP" altLang="en-US" sz="32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56B05D95-08F7-F997-AB6F-FF508F524B1F}"/>
              </a:ext>
            </a:extLst>
          </p:cNvPr>
          <p:cNvSpPr>
            <a:spLocks noGrp="1"/>
          </p:cNvSpPr>
          <p:nvPr>
            <p:ph idx="1"/>
          </p:nvPr>
        </p:nvSpPr>
        <p:spPr>
          <a:xfrm>
            <a:off x="476693" y="1486242"/>
            <a:ext cx="11387470" cy="4351338"/>
          </a:xfrm>
        </p:spPr>
        <p:txBody>
          <a:bodyPr/>
          <a:lstStyle/>
          <a:p>
            <a:pPr marL="0" indent="0">
              <a:buNone/>
            </a:pPr>
            <a:r>
              <a:rPr kumimoji="1" lang="ja-JP" altLang="en-US" dirty="0">
                <a:latin typeface="Meiryo UI" panose="020B0604030504040204" pitchFamily="50" charset="-128"/>
                <a:ea typeface="Meiryo UI" panose="020B0604030504040204" pitchFamily="50" charset="-128"/>
              </a:rPr>
              <a:t>（参考）医師のための就業判定支援</a:t>
            </a:r>
            <a:r>
              <a:rPr kumimoji="1" lang="en-US" altLang="ja-JP" dirty="0">
                <a:latin typeface="Meiryo UI" panose="020B0604030504040204" pitchFamily="50" charset="-128"/>
                <a:ea typeface="Meiryo UI" panose="020B0604030504040204" pitchFamily="50" charset="-128"/>
              </a:rPr>
              <a:t>NAVI</a:t>
            </a:r>
            <a:r>
              <a:rPr kumimoji="1" lang="ja-JP" altLang="en-US" dirty="0">
                <a:latin typeface="Meiryo UI" panose="020B0604030504040204" pitchFamily="50" charset="-128"/>
                <a:ea typeface="Meiryo UI" panose="020B0604030504040204" pitchFamily="50" charset="-128"/>
              </a:rPr>
              <a:t>（産業医科大学ポータルサイト）</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現在基準となるようなガイドラインはなく、参考例である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過度な就業制限は、労働者に不利益をもたらす可能性もあり、労働者本人と話し合った上で、医師の意見を述べることが原則。</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就業制限を継続または変更する場合には新たに面談を行う必要がある（通常は</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か月が目安）</a:t>
            </a:r>
          </a:p>
        </p:txBody>
      </p:sp>
      <p:pic>
        <p:nvPicPr>
          <p:cNvPr id="8" name="図 7">
            <a:extLst>
              <a:ext uri="{FF2B5EF4-FFF2-40B4-BE49-F238E27FC236}">
                <a16:creationId xmlns:a16="http://schemas.microsoft.com/office/drawing/2014/main" id="{943C3FA6-A894-13EA-31EC-C1304FC37385}"/>
              </a:ext>
            </a:extLst>
          </p:cNvPr>
          <p:cNvPicPr>
            <a:picLocks noChangeAspect="1"/>
          </p:cNvPicPr>
          <p:nvPr/>
        </p:nvPicPr>
        <p:blipFill>
          <a:blip r:embed="rId3"/>
          <a:stretch>
            <a:fillRect/>
          </a:stretch>
        </p:blipFill>
        <p:spPr>
          <a:xfrm>
            <a:off x="6096000" y="4655517"/>
            <a:ext cx="4438878" cy="1149409"/>
          </a:xfrm>
          <a:prstGeom prst="rect">
            <a:avLst/>
          </a:prstGeom>
        </p:spPr>
      </p:pic>
      <p:sp>
        <p:nvSpPr>
          <p:cNvPr id="4" name="スライド番号プレースホルダー 3">
            <a:extLst>
              <a:ext uri="{FF2B5EF4-FFF2-40B4-BE49-F238E27FC236}">
                <a16:creationId xmlns:a16="http://schemas.microsoft.com/office/drawing/2014/main" id="{1714D0C7-E743-A180-2D3B-E505F7A6BDC5}"/>
              </a:ext>
            </a:extLst>
          </p:cNvPr>
          <p:cNvSpPr>
            <a:spLocks noGrp="1"/>
          </p:cNvSpPr>
          <p:nvPr>
            <p:ph type="sldNum" sz="quarter" idx="12"/>
          </p:nvPr>
        </p:nvSpPr>
        <p:spPr/>
        <p:txBody>
          <a:bodyPr/>
          <a:lstStyle/>
          <a:p>
            <a:fld id="{B538DB2D-D9E1-415E-BEB7-91D71A0F428D}"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233A11D4-4D97-E1C1-B574-AEAD7230F148}"/>
              </a:ext>
            </a:extLst>
          </p:cNvPr>
          <p:cNvSpPr txBox="1"/>
          <p:nvPr/>
        </p:nvSpPr>
        <p:spPr>
          <a:xfrm>
            <a:off x="6696102" y="5837580"/>
            <a:ext cx="3238674" cy="584775"/>
          </a:xfrm>
          <a:prstGeom prst="rect">
            <a:avLst/>
          </a:prstGeom>
          <a:noFill/>
        </p:spPr>
        <p:txBody>
          <a:bodyPr wrap="square">
            <a:spAutoFit/>
          </a:bodyPr>
          <a:lstStyle/>
          <a:p>
            <a:r>
              <a:rPr lang="ja-JP" altLang="en-US" sz="1600" dirty="0">
                <a:latin typeface="+mn-ea"/>
                <a:hlinkClick r:id="rId4"/>
              </a:rPr>
              <a:t>医師のための就業判定支援</a:t>
            </a:r>
            <a:r>
              <a:rPr lang="en-US" altLang="ja-JP" sz="1600" dirty="0">
                <a:latin typeface="+mn-ea"/>
                <a:hlinkClick r:id="rId4"/>
              </a:rPr>
              <a:t>NAVI</a:t>
            </a:r>
          </a:p>
          <a:p>
            <a:r>
              <a:rPr lang="en-US" altLang="ja-JP" sz="1600" dirty="0">
                <a:latin typeface="+mn-ea"/>
                <a:hlinkClick r:id="rId4"/>
              </a:rPr>
              <a:t>(</a:t>
            </a:r>
            <a:r>
              <a:rPr lang="ja-JP" altLang="en-US" sz="1600" dirty="0">
                <a:latin typeface="+mn-ea"/>
                <a:hlinkClick r:id="rId4"/>
              </a:rPr>
              <a:t>産業医科大学ポータルサイト</a:t>
            </a:r>
            <a:r>
              <a:rPr lang="en-US" altLang="ja-JP" sz="1600" dirty="0">
                <a:latin typeface="+mn-ea"/>
                <a:hlinkClick r:id="rId4"/>
              </a:rPr>
              <a:t>)</a:t>
            </a:r>
            <a:endParaRPr lang="ja-JP" altLang="en-US" sz="1600" dirty="0">
              <a:latin typeface="+mn-ea"/>
            </a:endParaRPr>
          </a:p>
        </p:txBody>
      </p:sp>
    </p:spTree>
    <p:extLst>
      <p:ext uri="{BB962C8B-B14F-4D97-AF65-F5344CB8AC3E}">
        <p14:creationId xmlns:p14="http://schemas.microsoft.com/office/powerpoint/2010/main" val="405403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75B2-7BD1-0272-3FD3-6334A90347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30175B8-AD74-D48C-DCEB-94ABCC0BA9D7}"/>
              </a:ext>
            </a:extLst>
          </p:cNvPr>
          <p:cNvSpPr>
            <a:spLocks noGrp="1"/>
          </p:cNvSpPr>
          <p:nvPr>
            <p:ph type="title"/>
          </p:nvPr>
        </p:nvSpPr>
        <p:spPr>
          <a:xfrm>
            <a:off x="838200" y="365125"/>
            <a:ext cx="10515600" cy="854075"/>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就業制限の主な類型化</a:t>
            </a:r>
          </a:p>
        </p:txBody>
      </p:sp>
      <p:sp>
        <p:nvSpPr>
          <p:cNvPr id="6" name="テキスト ボックス 5">
            <a:extLst>
              <a:ext uri="{FF2B5EF4-FFF2-40B4-BE49-F238E27FC236}">
                <a16:creationId xmlns:a16="http://schemas.microsoft.com/office/drawing/2014/main" id="{97A79679-4EF9-C528-ADAE-CAFD1CD059FE}"/>
              </a:ext>
            </a:extLst>
          </p:cNvPr>
          <p:cNvSpPr txBox="1"/>
          <p:nvPr/>
        </p:nvSpPr>
        <p:spPr>
          <a:xfrm>
            <a:off x="1176867" y="1219200"/>
            <a:ext cx="9956800"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800" dirty="0">
                <a:latin typeface="Meiryo UI" panose="020B0604030504040204" pitchFamily="50" charset="-128"/>
                <a:ea typeface="Meiryo UI" panose="020B0604030504040204" pitchFamily="50" charset="-128"/>
              </a:rPr>
              <a:t>類型</a:t>
            </a:r>
            <a:r>
              <a:rPr lang="ja-JP" altLang="en-US" sz="2800" dirty="0">
                <a:latin typeface="Meiryo UI" panose="020B0604030504040204" pitchFamily="50" charset="-128"/>
                <a:ea typeface="Meiryo UI" panose="020B0604030504040204" pitchFamily="50" charset="-128"/>
              </a:rPr>
              <a:t>１</a:t>
            </a:r>
            <a:r>
              <a:rPr kumimoji="1" lang="ja-JP" altLang="en-US" sz="2800" dirty="0">
                <a:latin typeface="Meiryo UI" panose="020B0604030504040204" pitchFamily="50" charset="-128"/>
                <a:ea typeface="Meiryo UI" panose="020B0604030504040204" pitchFamily="50" charset="-128"/>
              </a:rPr>
              <a:t>：就業が疾病に影響を与える恐れがある場合の就業配慮</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重度の高血圧がある者に深夜業を禁止する</a:t>
            </a:r>
            <a:endParaRPr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類型２：現在の健康状態で就業すると事故や災害につながるおそれ　　　　　　　　　</a:t>
            </a:r>
            <a:r>
              <a:rPr lang="ja-JP" altLang="en-US" sz="2800" dirty="0">
                <a:latin typeface="Meiryo UI" panose="020B0604030504040204" pitchFamily="50" charset="-128"/>
                <a:ea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がある場合の就業配慮</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てんかんがある者の運転作業禁止</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糖尿病コントロール不良者の暑熱作業禁止</a:t>
            </a:r>
            <a:endParaRPr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類型３：就業配慮により受診行動を促し、労働者の自己管理意識</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の啓発が必要な場合の就業配慮</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高血圧未治療者に時間外禁止として治療を促す</a:t>
            </a:r>
            <a:endParaRPr kumimoji="1" lang="ja-JP" altLang="en-US" sz="24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C9E79B7-877E-8775-6B24-20A7527B9C10}"/>
              </a:ext>
            </a:extLst>
          </p:cNvPr>
          <p:cNvSpPr>
            <a:spLocks noGrp="1"/>
          </p:cNvSpPr>
          <p:nvPr>
            <p:ph type="sldNum" sz="quarter" idx="12"/>
          </p:nvPr>
        </p:nvSpPr>
        <p:spPr/>
        <p:txBody>
          <a:bodyPr/>
          <a:lstStyle/>
          <a:p>
            <a:fld id="{B538DB2D-D9E1-415E-BEB7-91D71A0F428D}" type="slidenum">
              <a:rPr kumimoji="1" lang="ja-JP" altLang="en-US" smtClean="0"/>
              <a:t>16</a:t>
            </a:fld>
            <a:endParaRPr kumimoji="1" lang="ja-JP" altLang="en-US"/>
          </a:p>
        </p:txBody>
      </p:sp>
    </p:spTree>
    <p:extLst>
      <p:ext uri="{BB962C8B-B14F-4D97-AF65-F5344CB8AC3E}">
        <p14:creationId xmlns:p14="http://schemas.microsoft.com/office/powerpoint/2010/main" val="70320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730CF-5AF1-12FA-DA4A-8832DAD11C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62B671-9556-C492-1773-B4959B11C6F9}"/>
              </a:ext>
            </a:extLst>
          </p:cNvPr>
          <p:cNvSpPr>
            <a:spLocks noGrp="1"/>
          </p:cNvSpPr>
          <p:nvPr>
            <p:ph type="title"/>
          </p:nvPr>
        </p:nvSpPr>
        <p:spPr>
          <a:xfrm>
            <a:off x="676788" y="320572"/>
            <a:ext cx="6180982" cy="837144"/>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a:t>
            </a:r>
            <a:r>
              <a:rPr lang="ja-JP" altLang="en-US" sz="3200" dirty="0">
                <a:latin typeface="Meiryo UI" panose="020B0604030504040204" pitchFamily="50" charset="-128"/>
                <a:ea typeface="Meiryo UI" panose="020B0604030504040204" pitchFamily="50" charset="-128"/>
              </a:rPr>
              <a:t>を考慮する基準（参考）</a:t>
            </a:r>
            <a:endParaRPr kumimoji="1" lang="ja-JP" altLang="en-US" sz="3200" dirty="0">
              <a:latin typeface="Meiryo UI" panose="020B0604030504040204" pitchFamily="50" charset="-128"/>
              <a:ea typeface="Meiryo UI" panose="020B0604030504040204" pitchFamily="50" charset="-128"/>
            </a:endParaRPr>
          </a:p>
        </p:txBody>
      </p:sp>
      <p:pic>
        <p:nvPicPr>
          <p:cNvPr id="5" name="コンテンツ プレースホルダー 4">
            <a:extLst>
              <a:ext uri="{FF2B5EF4-FFF2-40B4-BE49-F238E27FC236}">
                <a16:creationId xmlns:a16="http://schemas.microsoft.com/office/drawing/2014/main" id="{925D21D6-D3D1-F81E-BCED-1583217F3FAD}"/>
              </a:ext>
            </a:extLst>
          </p:cNvPr>
          <p:cNvPicPr>
            <a:picLocks noGrp="1" noChangeAspect="1"/>
          </p:cNvPicPr>
          <p:nvPr>
            <p:ph idx="1"/>
          </p:nvPr>
        </p:nvPicPr>
        <p:blipFill>
          <a:blip r:embed="rId3"/>
          <a:stretch>
            <a:fillRect/>
          </a:stretch>
        </p:blipFill>
        <p:spPr>
          <a:xfrm>
            <a:off x="165842" y="1815908"/>
            <a:ext cx="8887755" cy="3565683"/>
          </a:xfrm>
          <a:prstGeom prst="rect">
            <a:avLst/>
          </a:prstGeom>
        </p:spPr>
      </p:pic>
      <p:sp>
        <p:nvSpPr>
          <p:cNvPr id="6" name="テキスト ボックス 5">
            <a:extLst>
              <a:ext uri="{FF2B5EF4-FFF2-40B4-BE49-F238E27FC236}">
                <a16:creationId xmlns:a16="http://schemas.microsoft.com/office/drawing/2014/main" id="{F9E05426-1C16-EDC0-D8AC-E1C71EEB3DB6}"/>
              </a:ext>
            </a:extLst>
          </p:cNvPr>
          <p:cNvSpPr txBox="1"/>
          <p:nvPr/>
        </p:nvSpPr>
        <p:spPr>
          <a:xfrm>
            <a:off x="165842" y="1197502"/>
            <a:ext cx="7715574" cy="646331"/>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日本高血圧学会高血圧管理・治療ガイドライン委員会編：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「高血圧管理・治療ガイドライン</a:t>
            </a: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」ライフサイエンス出版、</a:t>
            </a:r>
            <a:r>
              <a:rPr kumimoji="1" lang="en-US" altLang="ja-JP" dirty="0">
                <a:latin typeface="Meiryo UI" panose="020B0604030504040204" pitchFamily="50" charset="-128"/>
                <a:ea typeface="Meiryo UI" panose="020B0604030504040204" pitchFamily="50" charset="-128"/>
              </a:rPr>
              <a:t>p45</a:t>
            </a:r>
            <a:r>
              <a:rPr kumimoji="1" lang="ja-JP" altLang="en-US" dirty="0">
                <a:latin typeface="Meiryo UI" panose="020B0604030504040204" pitchFamily="50" charset="-128"/>
                <a:ea typeface="Meiryo UI" panose="020B0604030504040204" pitchFamily="50" charset="-128"/>
              </a:rPr>
              <a:t>、図</a:t>
            </a:r>
            <a:r>
              <a:rPr kumimoji="1" lang="en-US" altLang="ja-JP" dirty="0">
                <a:latin typeface="Meiryo UI" panose="020B0604030504040204" pitchFamily="50" charset="-128"/>
                <a:ea typeface="Meiryo UI" panose="020B0604030504040204" pitchFamily="50" charset="-128"/>
              </a:rPr>
              <a:t>5-5</a:t>
            </a:r>
            <a:r>
              <a:rPr kumimoji="1" lang="ja-JP" altLang="en-US" dirty="0">
                <a:latin typeface="Meiryo UI" panose="020B0604030504040204" pitchFamily="50" charset="-128"/>
                <a:ea typeface="Meiryo UI" panose="020B0604030504040204" pitchFamily="50" charset="-128"/>
              </a:rPr>
              <a:t>から改変</a:t>
            </a:r>
          </a:p>
        </p:txBody>
      </p:sp>
      <p:pic>
        <p:nvPicPr>
          <p:cNvPr id="9" name="図 8">
            <a:extLst>
              <a:ext uri="{FF2B5EF4-FFF2-40B4-BE49-F238E27FC236}">
                <a16:creationId xmlns:a16="http://schemas.microsoft.com/office/drawing/2014/main" id="{8025778D-BEC1-C724-EFCF-26661B4C0451}"/>
              </a:ext>
            </a:extLst>
          </p:cNvPr>
          <p:cNvPicPr>
            <a:picLocks noChangeAspect="1"/>
          </p:cNvPicPr>
          <p:nvPr/>
        </p:nvPicPr>
        <p:blipFill>
          <a:blip r:embed="rId4"/>
          <a:stretch>
            <a:fillRect/>
          </a:stretch>
        </p:blipFill>
        <p:spPr>
          <a:xfrm>
            <a:off x="7376470" y="274668"/>
            <a:ext cx="4381725" cy="596931"/>
          </a:xfrm>
          <a:prstGeom prst="rect">
            <a:avLst/>
          </a:prstGeom>
        </p:spPr>
      </p:pic>
      <p:pic>
        <p:nvPicPr>
          <p:cNvPr id="11" name="図 10">
            <a:extLst>
              <a:ext uri="{FF2B5EF4-FFF2-40B4-BE49-F238E27FC236}">
                <a16:creationId xmlns:a16="http://schemas.microsoft.com/office/drawing/2014/main" id="{40CD76C6-4267-B8BB-1813-1807E334A317}"/>
              </a:ext>
            </a:extLst>
          </p:cNvPr>
          <p:cNvPicPr>
            <a:picLocks noChangeAspect="1"/>
          </p:cNvPicPr>
          <p:nvPr/>
        </p:nvPicPr>
        <p:blipFill>
          <a:blip r:embed="rId5"/>
          <a:stretch>
            <a:fillRect/>
          </a:stretch>
        </p:blipFill>
        <p:spPr>
          <a:xfrm>
            <a:off x="9776893" y="905016"/>
            <a:ext cx="1981302" cy="501676"/>
          </a:xfrm>
          <a:prstGeom prst="rect">
            <a:avLst/>
          </a:prstGeom>
        </p:spPr>
      </p:pic>
      <p:sp>
        <p:nvSpPr>
          <p:cNvPr id="10" name="テキスト ボックス 9">
            <a:extLst>
              <a:ext uri="{FF2B5EF4-FFF2-40B4-BE49-F238E27FC236}">
                <a16:creationId xmlns:a16="http://schemas.microsoft.com/office/drawing/2014/main" id="{CC570E4F-FD31-68F0-1958-1AD4E80C301A}"/>
              </a:ext>
            </a:extLst>
          </p:cNvPr>
          <p:cNvSpPr txBox="1"/>
          <p:nvPr/>
        </p:nvSpPr>
        <p:spPr>
          <a:xfrm>
            <a:off x="305804" y="5475929"/>
            <a:ext cx="11633049" cy="1323439"/>
          </a:xfrm>
          <a:prstGeom prst="rect">
            <a:avLst/>
          </a:prstGeom>
          <a:noFill/>
        </p:spPr>
        <p:txBody>
          <a:bodyPr wrap="square">
            <a:spAutoFit/>
          </a:bodyPr>
          <a:lstStyle/>
          <a:p>
            <a:pPr marL="342900" indent="-342900">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心疾患発症のリスクもあるので、運転業務、高所作業等による危険性が生じる場合には就業制限の対象になる（類型２）</a:t>
            </a:r>
            <a:endParaRPr lang="en-US" altLang="ja-JP" sz="20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脳・心疾患は過重労働による労災対象疾患であるので、時間外労働時間を制限する（類型１）</a:t>
            </a:r>
            <a:endParaRPr lang="en-US" altLang="ja-JP" sz="20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受診を促すために就業制限を検討する（類型３） </a:t>
            </a:r>
          </a:p>
        </p:txBody>
      </p:sp>
      <p:sp>
        <p:nvSpPr>
          <p:cNvPr id="8" name="四角形: 角を丸くする 7">
            <a:extLst>
              <a:ext uri="{FF2B5EF4-FFF2-40B4-BE49-F238E27FC236}">
                <a16:creationId xmlns:a16="http://schemas.microsoft.com/office/drawing/2014/main" id="{C766676E-3FFA-E899-B4A8-B575D69650E0}"/>
              </a:ext>
            </a:extLst>
          </p:cNvPr>
          <p:cNvSpPr/>
          <p:nvPr/>
        </p:nvSpPr>
        <p:spPr>
          <a:xfrm>
            <a:off x="165841" y="4633091"/>
            <a:ext cx="5560703" cy="381077"/>
          </a:xfrm>
          <a:prstGeom prst="round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F3092117-24B8-5906-2918-CD967A5E9661}"/>
              </a:ext>
            </a:extLst>
          </p:cNvPr>
          <p:cNvSpPr>
            <a:spLocks noGrp="1"/>
          </p:cNvSpPr>
          <p:nvPr>
            <p:ph type="sldNum" sz="quarter" idx="12"/>
          </p:nvPr>
        </p:nvSpPr>
        <p:spPr/>
        <p:txBody>
          <a:bodyPr/>
          <a:lstStyle/>
          <a:p>
            <a:fld id="{B538DB2D-D9E1-415E-BEB7-91D71A0F428D}" type="slidenum">
              <a:rPr kumimoji="1" lang="ja-JP" altLang="en-US" smtClean="0"/>
              <a:t>17</a:t>
            </a:fld>
            <a:endParaRPr kumimoji="1" lang="ja-JP" altLang="en-US"/>
          </a:p>
        </p:txBody>
      </p:sp>
      <p:sp>
        <p:nvSpPr>
          <p:cNvPr id="14" name="テキスト ボックス 13">
            <a:extLst>
              <a:ext uri="{FF2B5EF4-FFF2-40B4-BE49-F238E27FC236}">
                <a16:creationId xmlns:a16="http://schemas.microsoft.com/office/drawing/2014/main" id="{09964B54-A298-CF6C-506C-A6B08758EB26}"/>
              </a:ext>
            </a:extLst>
          </p:cNvPr>
          <p:cNvSpPr txBox="1"/>
          <p:nvPr/>
        </p:nvSpPr>
        <p:spPr>
          <a:xfrm>
            <a:off x="7384225" y="1031391"/>
            <a:ext cx="2427048" cy="461665"/>
          </a:xfrm>
          <a:prstGeom prst="rect">
            <a:avLst/>
          </a:prstGeom>
          <a:noFill/>
        </p:spPr>
        <p:txBody>
          <a:bodyPr wrap="square">
            <a:spAutoFit/>
          </a:bodyPr>
          <a:lstStyle/>
          <a:p>
            <a:r>
              <a:rPr lang="ja-JP" altLang="en-US" sz="1200" dirty="0">
                <a:latin typeface="+mn-ea"/>
                <a:hlinkClick r:id="rId6"/>
              </a:rPr>
              <a:t>医師のための就業判定支援</a:t>
            </a:r>
            <a:r>
              <a:rPr lang="en-US" altLang="ja-JP" sz="1200" dirty="0">
                <a:latin typeface="+mn-ea"/>
                <a:hlinkClick r:id="rId6"/>
              </a:rPr>
              <a:t>NAVI</a:t>
            </a:r>
          </a:p>
          <a:p>
            <a:r>
              <a:rPr lang="en-US" altLang="ja-JP" sz="1200" dirty="0">
                <a:latin typeface="+mn-ea"/>
                <a:hlinkClick r:id="rId6"/>
              </a:rPr>
              <a:t>(</a:t>
            </a:r>
            <a:r>
              <a:rPr lang="ja-JP" altLang="en-US" sz="1200" dirty="0">
                <a:latin typeface="+mn-ea"/>
                <a:hlinkClick r:id="rId6"/>
              </a:rPr>
              <a:t>産業医科大学ポータルサイト</a:t>
            </a:r>
            <a:r>
              <a:rPr lang="en-US" altLang="ja-JP" sz="1200" dirty="0">
                <a:latin typeface="+mn-ea"/>
                <a:hlinkClick r:id="rId6"/>
              </a:rPr>
              <a:t>)</a:t>
            </a:r>
            <a:endParaRPr lang="ja-JP" altLang="en-US" sz="1200" dirty="0">
              <a:latin typeface="+mn-ea"/>
            </a:endParaRPr>
          </a:p>
        </p:txBody>
      </p:sp>
      <p:sp>
        <p:nvSpPr>
          <p:cNvPr id="16" name="テキスト ボックス 15">
            <a:extLst>
              <a:ext uri="{FF2B5EF4-FFF2-40B4-BE49-F238E27FC236}">
                <a16:creationId xmlns:a16="http://schemas.microsoft.com/office/drawing/2014/main" id="{D4AB0FB4-3003-2F3A-D300-D02AECC59927}"/>
              </a:ext>
            </a:extLst>
          </p:cNvPr>
          <p:cNvSpPr txBox="1"/>
          <p:nvPr/>
        </p:nvSpPr>
        <p:spPr>
          <a:xfrm>
            <a:off x="9803518" y="1579421"/>
            <a:ext cx="2135335" cy="276999"/>
          </a:xfrm>
          <a:prstGeom prst="rect">
            <a:avLst/>
          </a:prstGeom>
          <a:noFill/>
        </p:spPr>
        <p:txBody>
          <a:bodyPr wrap="square">
            <a:spAutoFit/>
          </a:bodyPr>
          <a:lstStyle/>
          <a:p>
            <a:pPr marL="0" indent="0">
              <a:buNone/>
            </a:pPr>
            <a:r>
              <a:rPr lang="ja-JP" altLang="en-US" sz="1200" dirty="0">
                <a:latin typeface="+mn-ea"/>
                <a:hlinkClick r:id="rId7"/>
              </a:rPr>
              <a:t>健診判定マニュアル</a:t>
            </a:r>
            <a:r>
              <a:rPr lang="en-US" altLang="ja-JP" sz="1200" dirty="0">
                <a:latin typeface="+mn-ea"/>
                <a:hlinkClick r:id="rId7"/>
              </a:rPr>
              <a:t>(</a:t>
            </a:r>
            <a:r>
              <a:rPr lang="ja-JP" altLang="en-US" sz="1200" dirty="0">
                <a:latin typeface="+mn-ea"/>
                <a:hlinkClick r:id="rId7"/>
              </a:rPr>
              <a:t>同左</a:t>
            </a:r>
            <a:r>
              <a:rPr lang="en-US" altLang="ja-JP" sz="1200" dirty="0">
                <a:latin typeface="+mn-ea"/>
                <a:hlinkClick r:id="rId7"/>
              </a:rPr>
              <a:t>)</a:t>
            </a:r>
            <a:endParaRPr kumimoji="1" lang="en-US" altLang="ja-JP" sz="1200" dirty="0">
              <a:latin typeface="+mn-ea"/>
            </a:endParaRPr>
          </a:p>
        </p:txBody>
      </p:sp>
      <p:sp>
        <p:nvSpPr>
          <p:cNvPr id="4" name="テキスト ボックス 3">
            <a:extLst>
              <a:ext uri="{FF2B5EF4-FFF2-40B4-BE49-F238E27FC236}">
                <a16:creationId xmlns:a16="http://schemas.microsoft.com/office/drawing/2014/main" id="{D849A59F-A806-9ECB-4A15-7BED62D79326}"/>
              </a:ext>
            </a:extLst>
          </p:cNvPr>
          <p:cNvSpPr txBox="1"/>
          <p:nvPr/>
        </p:nvSpPr>
        <p:spPr>
          <a:xfrm>
            <a:off x="9174260" y="2628871"/>
            <a:ext cx="3017740" cy="1938992"/>
          </a:xfrm>
          <a:prstGeom prst="rect">
            <a:avLst/>
          </a:prstGeom>
          <a:noFill/>
        </p:spPr>
        <p:txBody>
          <a:bodyPr wrap="square">
            <a:spAutoFit/>
          </a:bodyPr>
          <a:lstStyle/>
          <a:p>
            <a:r>
              <a:rPr lang="ja-JP" altLang="en-US" sz="2400" b="1" dirty="0">
                <a:latin typeface="Meiryo UI" panose="020B0604030504040204" pitchFamily="50" charset="-128"/>
                <a:ea typeface="Meiryo UI" panose="020B0604030504040204" pitchFamily="50" charset="-128"/>
              </a:rPr>
              <a:t>未受診の</a:t>
            </a:r>
            <a:r>
              <a:rPr lang="en-US" altLang="ja-JP" sz="2400" b="1" dirty="0">
                <a:latin typeface="Meiryo UI" panose="020B0604030504040204" pitchFamily="50" charset="-128"/>
                <a:ea typeface="Meiryo UI" panose="020B0604030504040204" pitchFamily="50" charset="-128"/>
              </a:rPr>
              <a:t>Ⅲ</a:t>
            </a:r>
            <a:r>
              <a:rPr lang="ja-JP" altLang="en-US" sz="2400" b="1" dirty="0">
                <a:latin typeface="Meiryo UI" panose="020B0604030504040204" pitchFamily="50" charset="-128"/>
                <a:ea typeface="Meiryo UI" panose="020B0604030504040204" pitchFamily="50" charset="-128"/>
              </a:rPr>
              <a:t>度高血圧 </a:t>
            </a:r>
            <a:r>
              <a:rPr lang="ja-JP" altLang="en-US" sz="2400" dirty="0">
                <a:latin typeface="Meiryo UI" panose="020B0604030504040204" pitchFamily="50" charset="-128"/>
                <a:ea typeface="Meiryo UI" panose="020B0604030504040204" pitchFamily="50" charset="-128"/>
              </a:rPr>
              <a:t>は就業制限を検討。</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治療中でも、治療状況や就業状況の確認を要する。</a:t>
            </a:r>
          </a:p>
        </p:txBody>
      </p:sp>
    </p:spTree>
    <p:extLst>
      <p:ext uri="{BB962C8B-B14F-4D97-AF65-F5344CB8AC3E}">
        <p14:creationId xmlns:p14="http://schemas.microsoft.com/office/powerpoint/2010/main" val="10797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0291-7BB0-2F9D-3604-0937213E6F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B15124-077E-143D-B43A-3F46F82B2CC4}"/>
              </a:ext>
            </a:extLst>
          </p:cNvPr>
          <p:cNvSpPr>
            <a:spLocks noGrp="1"/>
          </p:cNvSpPr>
          <p:nvPr>
            <p:ph type="title"/>
          </p:nvPr>
        </p:nvSpPr>
        <p:spPr>
          <a:xfrm>
            <a:off x="838200" y="37014"/>
            <a:ext cx="10515600" cy="786342"/>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就業制限を考慮する基準（参考）　</a:t>
            </a:r>
            <a:endParaRPr kumimoji="1" lang="ja-JP" altLang="en-US" sz="2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5A8B6CF-33E5-7C8E-3EFE-E526052DE43F}"/>
              </a:ext>
            </a:extLst>
          </p:cNvPr>
          <p:cNvSpPr txBox="1"/>
          <p:nvPr/>
        </p:nvSpPr>
        <p:spPr>
          <a:xfrm>
            <a:off x="138223" y="652248"/>
            <a:ext cx="3199915"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糖尿病治療ガイド</a:t>
            </a: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　より</a:t>
            </a:r>
          </a:p>
        </p:txBody>
      </p:sp>
      <p:sp>
        <p:nvSpPr>
          <p:cNvPr id="7" name="テキスト ボックス 6">
            <a:extLst>
              <a:ext uri="{FF2B5EF4-FFF2-40B4-BE49-F238E27FC236}">
                <a16:creationId xmlns:a16="http://schemas.microsoft.com/office/drawing/2014/main" id="{997A9626-A9FB-4D01-61C3-62ACE2B3D50D}"/>
              </a:ext>
            </a:extLst>
          </p:cNvPr>
          <p:cNvSpPr txBox="1"/>
          <p:nvPr/>
        </p:nvSpPr>
        <p:spPr>
          <a:xfrm>
            <a:off x="7486646" y="2335291"/>
            <a:ext cx="4853917" cy="1569660"/>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未受診で</a:t>
            </a:r>
            <a:r>
              <a:rPr lang="en-US" altLang="ja-JP" sz="2400" b="1" dirty="0">
                <a:latin typeface="Meiryo UI" panose="020B0604030504040204" pitchFamily="50" charset="-128"/>
                <a:ea typeface="Meiryo UI" panose="020B0604030504040204" pitchFamily="50" charset="-128"/>
              </a:rPr>
              <a:t>HbA1c 8.0%</a:t>
            </a:r>
            <a:r>
              <a:rPr lang="ja-JP" altLang="en-US" sz="2400" b="1" dirty="0">
                <a:latin typeface="Meiryo UI" panose="020B0604030504040204" pitchFamily="50" charset="-128"/>
                <a:ea typeface="Meiryo UI" panose="020B0604030504040204" pitchFamily="50" charset="-128"/>
              </a:rPr>
              <a:t>以上</a:t>
            </a:r>
            <a:r>
              <a:rPr lang="ja-JP" altLang="en-US" sz="2400" dirty="0">
                <a:latin typeface="Meiryo UI" panose="020B0604030504040204" pitchFamily="50" charset="-128"/>
                <a:ea typeface="Meiryo UI" panose="020B0604030504040204" pitchFamily="50" charset="-128"/>
              </a:rPr>
              <a:t>は、</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就業制限を検討。（</a:t>
            </a:r>
            <a:r>
              <a:rPr lang="en-US" altLang="ja-JP" sz="2400" dirty="0">
                <a:latin typeface="Meiryo UI" panose="020B0604030504040204" pitchFamily="50" charset="-128"/>
                <a:ea typeface="Meiryo UI" panose="020B0604030504040204" pitchFamily="50" charset="-128"/>
              </a:rPr>
              <a:t>FBS160</a:t>
            </a:r>
            <a:r>
              <a:rPr lang="ja-JP" altLang="en-US" sz="2400" dirty="0">
                <a:latin typeface="Meiryo UI" panose="020B0604030504040204" pitchFamily="50" charset="-128"/>
                <a:ea typeface="Meiryo UI" panose="020B0604030504040204" pitchFamily="50" charset="-128"/>
              </a:rPr>
              <a:t>以上）</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治療中でも、治療状況および就業状況の確認が必要。</a:t>
            </a:r>
          </a:p>
        </p:txBody>
      </p:sp>
      <p:pic>
        <p:nvPicPr>
          <p:cNvPr id="3" name="図 2">
            <a:extLst>
              <a:ext uri="{FF2B5EF4-FFF2-40B4-BE49-F238E27FC236}">
                <a16:creationId xmlns:a16="http://schemas.microsoft.com/office/drawing/2014/main" id="{F827E7FD-F381-10A5-D39A-8B29F9236E79}"/>
              </a:ext>
            </a:extLst>
          </p:cNvPr>
          <p:cNvPicPr>
            <a:picLocks noChangeAspect="1"/>
          </p:cNvPicPr>
          <p:nvPr/>
        </p:nvPicPr>
        <p:blipFill>
          <a:blip r:embed="rId3"/>
          <a:stretch>
            <a:fillRect/>
          </a:stretch>
        </p:blipFill>
        <p:spPr>
          <a:xfrm>
            <a:off x="7560403" y="531979"/>
            <a:ext cx="4381725" cy="596931"/>
          </a:xfrm>
          <a:prstGeom prst="rect">
            <a:avLst/>
          </a:prstGeom>
        </p:spPr>
      </p:pic>
      <p:pic>
        <p:nvPicPr>
          <p:cNvPr id="6" name="図 5">
            <a:extLst>
              <a:ext uri="{FF2B5EF4-FFF2-40B4-BE49-F238E27FC236}">
                <a16:creationId xmlns:a16="http://schemas.microsoft.com/office/drawing/2014/main" id="{09635877-405C-E017-0EB8-0571525E97D7}"/>
              </a:ext>
            </a:extLst>
          </p:cNvPr>
          <p:cNvPicPr>
            <a:picLocks noChangeAspect="1"/>
          </p:cNvPicPr>
          <p:nvPr/>
        </p:nvPicPr>
        <p:blipFill>
          <a:blip r:embed="rId4"/>
          <a:stretch>
            <a:fillRect/>
          </a:stretch>
        </p:blipFill>
        <p:spPr>
          <a:xfrm>
            <a:off x="10061956" y="1232623"/>
            <a:ext cx="1981302" cy="501676"/>
          </a:xfrm>
          <a:prstGeom prst="rect">
            <a:avLst/>
          </a:prstGeom>
        </p:spPr>
      </p:pic>
      <p:pic>
        <p:nvPicPr>
          <p:cNvPr id="12" name="図 11">
            <a:extLst>
              <a:ext uri="{FF2B5EF4-FFF2-40B4-BE49-F238E27FC236}">
                <a16:creationId xmlns:a16="http://schemas.microsoft.com/office/drawing/2014/main" id="{D70A54C0-0595-863C-46A4-205FB23DD86D}"/>
              </a:ext>
            </a:extLst>
          </p:cNvPr>
          <p:cNvPicPr>
            <a:picLocks noChangeAspect="1"/>
          </p:cNvPicPr>
          <p:nvPr/>
        </p:nvPicPr>
        <p:blipFill>
          <a:blip r:embed="rId5"/>
          <a:stretch>
            <a:fillRect/>
          </a:stretch>
        </p:blipFill>
        <p:spPr>
          <a:xfrm>
            <a:off x="10048873" y="3985291"/>
            <a:ext cx="1000899" cy="1422330"/>
          </a:xfrm>
          <a:prstGeom prst="rect">
            <a:avLst/>
          </a:prstGeom>
        </p:spPr>
      </p:pic>
      <p:sp>
        <p:nvSpPr>
          <p:cNvPr id="14" name="テキスト ボックス 13">
            <a:extLst>
              <a:ext uri="{FF2B5EF4-FFF2-40B4-BE49-F238E27FC236}">
                <a16:creationId xmlns:a16="http://schemas.microsoft.com/office/drawing/2014/main" id="{DCB6B637-9049-551A-17CE-27BFEF0FE2D8}"/>
              </a:ext>
            </a:extLst>
          </p:cNvPr>
          <p:cNvSpPr txBox="1"/>
          <p:nvPr/>
        </p:nvSpPr>
        <p:spPr>
          <a:xfrm>
            <a:off x="9512647" y="6126034"/>
            <a:ext cx="2073348" cy="261610"/>
          </a:xfrm>
          <a:prstGeom prst="rect">
            <a:avLst/>
          </a:prstGeom>
          <a:noFill/>
        </p:spPr>
        <p:txBody>
          <a:bodyPr wrap="square">
            <a:spAutoFit/>
          </a:bodyPr>
          <a:lstStyle/>
          <a:p>
            <a:r>
              <a:rPr lang="en-US" altLang="ja-JP" sz="1100" dirty="0">
                <a:hlinkClick r:id="rId6"/>
              </a:rPr>
              <a:t>2</a:t>
            </a:r>
            <a:r>
              <a:rPr lang="ja-JP" altLang="en-US" sz="1100" dirty="0">
                <a:hlinkClick r:id="rId6"/>
              </a:rPr>
              <a:t>章 糖尿病治療の目標と指針</a:t>
            </a:r>
            <a:endParaRPr lang="ja-JP" altLang="en-US" sz="1100" dirty="0"/>
          </a:p>
        </p:txBody>
      </p:sp>
      <p:sp>
        <p:nvSpPr>
          <p:cNvPr id="16" name="テキスト ボックス 15">
            <a:extLst>
              <a:ext uri="{FF2B5EF4-FFF2-40B4-BE49-F238E27FC236}">
                <a16:creationId xmlns:a16="http://schemas.microsoft.com/office/drawing/2014/main" id="{F3686B73-62C3-D511-B074-111AE9944F17}"/>
              </a:ext>
            </a:extLst>
          </p:cNvPr>
          <p:cNvSpPr txBox="1"/>
          <p:nvPr/>
        </p:nvSpPr>
        <p:spPr>
          <a:xfrm>
            <a:off x="9340810" y="5462198"/>
            <a:ext cx="2417021" cy="646331"/>
          </a:xfrm>
          <a:prstGeom prst="rect">
            <a:avLst/>
          </a:prstGeom>
          <a:noFill/>
        </p:spPr>
        <p:txBody>
          <a:bodyPr wrap="square">
            <a:spAutoFit/>
          </a:bodyPr>
          <a:lstStyle/>
          <a:p>
            <a:r>
              <a:rPr lang="ja-JP" altLang="en-US" sz="1200" dirty="0">
                <a:hlinkClick r:id="rId7"/>
              </a:rPr>
              <a:t>日本糖尿病学会　編・著</a:t>
            </a:r>
            <a:endParaRPr lang="en-US" altLang="ja-JP" sz="1200" dirty="0">
              <a:hlinkClick r:id="rId7"/>
            </a:endParaRPr>
          </a:p>
          <a:p>
            <a:r>
              <a:rPr lang="ja-JP" altLang="en-US" sz="1200" dirty="0">
                <a:hlinkClick r:id="rId7"/>
              </a:rPr>
              <a:t>糖尿病診療ガイドライン</a:t>
            </a:r>
            <a:r>
              <a:rPr lang="en-US" altLang="ja-JP" sz="1200" dirty="0">
                <a:hlinkClick r:id="rId7"/>
              </a:rPr>
              <a:t>2024</a:t>
            </a:r>
            <a:r>
              <a:rPr lang="ja-JP" altLang="en-US" sz="1200" dirty="0">
                <a:hlinkClick r:id="rId7"/>
              </a:rPr>
              <a:t>，</a:t>
            </a:r>
            <a:endParaRPr lang="en-US" altLang="ja-JP" sz="1200" dirty="0">
              <a:hlinkClick r:id="rId7"/>
            </a:endParaRPr>
          </a:p>
          <a:p>
            <a:r>
              <a:rPr lang="ja-JP" altLang="en-US" sz="1200" dirty="0">
                <a:hlinkClick r:id="rId7"/>
              </a:rPr>
              <a:t>南江堂，</a:t>
            </a:r>
            <a:r>
              <a:rPr lang="en-US" altLang="ja-JP" sz="1200" dirty="0">
                <a:hlinkClick r:id="rId7"/>
              </a:rPr>
              <a:t>2024</a:t>
            </a:r>
            <a:endParaRPr lang="ja-JP" altLang="en-US" sz="1200" dirty="0"/>
          </a:p>
        </p:txBody>
      </p:sp>
      <p:sp>
        <p:nvSpPr>
          <p:cNvPr id="11" name="テキスト ボックス 10">
            <a:extLst>
              <a:ext uri="{FF2B5EF4-FFF2-40B4-BE49-F238E27FC236}">
                <a16:creationId xmlns:a16="http://schemas.microsoft.com/office/drawing/2014/main" id="{0F72CFA7-B567-B91E-E02B-0FCC8247AFF0}"/>
              </a:ext>
            </a:extLst>
          </p:cNvPr>
          <p:cNvSpPr txBox="1"/>
          <p:nvPr/>
        </p:nvSpPr>
        <p:spPr>
          <a:xfrm>
            <a:off x="130029" y="5343658"/>
            <a:ext cx="8510917" cy="1477328"/>
          </a:xfrm>
          <a:prstGeom prst="rect">
            <a:avLst/>
          </a:prstGeom>
          <a:noFill/>
        </p:spPr>
        <p:txBody>
          <a:bodyPr wrap="square">
            <a:spAutoFit/>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高血糖や低血糖による意識レベルの低下がリスクとなる運転業務、高所作業等、危険業務があれば就業制限の対象になる（類型２） </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過重労働による不規則な生活リズムは疾病の悪化要因と考えられるので、夜勤の禁止や時間外労働時間を制限する（類型１）</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未受診の場合には、通院管理できるまで就業制限を検討する（類型３）</a:t>
            </a:r>
          </a:p>
        </p:txBody>
      </p:sp>
      <p:sp>
        <p:nvSpPr>
          <p:cNvPr id="8" name="スライド番号プレースホルダー 7">
            <a:extLst>
              <a:ext uri="{FF2B5EF4-FFF2-40B4-BE49-F238E27FC236}">
                <a16:creationId xmlns:a16="http://schemas.microsoft.com/office/drawing/2014/main" id="{6F75623B-0D8E-0056-B0F7-7BCAD7297987}"/>
              </a:ext>
            </a:extLst>
          </p:cNvPr>
          <p:cNvSpPr>
            <a:spLocks noGrp="1"/>
          </p:cNvSpPr>
          <p:nvPr>
            <p:ph type="sldNum" sz="quarter" idx="12"/>
          </p:nvPr>
        </p:nvSpPr>
        <p:spPr/>
        <p:txBody>
          <a:bodyPr/>
          <a:lstStyle/>
          <a:p>
            <a:fld id="{B538DB2D-D9E1-415E-BEB7-91D71A0F428D}" type="slidenum">
              <a:rPr kumimoji="1" lang="ja-JP" altLang="en-US" smtClean="0"/>
              <a:t>18</a:t>
            </a:fld>
            <a:endParaRPr kumimoji="1" lang="ja-JP" altLang="en-US"/>
          </a:p>
        </p:txBody>
      </p:sp>
      <p:sp>
        <p:nvSpPr>
          <p:cNvPr id="9" name="テキスト ボックス 8">
            <a:extLst>
              <a:ext uri="{FF2B5EF4-FFF2-40B4-BE49-F238E27FC236}">
                <a16:creationId xmlns:a16="http://schemas.microsoft.com/office/drawing/2014/main" id="{88BE3D2F-6C4E-4E1F-EEB3-D9F6F9C6DE93}"/>
              </a:ext>
            </a:extLst>
          </p:cNvPr>
          <p:cNvSpPr txBox="1"/>
          <p:nvPr/>
        </p:nvSpPr>
        <p:spPr>
          <a:xfrm>
            <a:off x="7575541" y="1426511"/>
            <a:ext cx="2427048" cy="461665"/>
          </a:xfrm>
          <a:prstGeom prst="rect">
            <a:avLst/>
          </a:prstGeom>
          <a:noFill/>
        </p:spPr>
        <p:txBody>
          <a:bodyPr wrap="square">
            <a:spAutoFit/>
          </a:bodyPr>
          <a:lstStyle/>
          <a:p>
            <a:r>
              <a:rPr lang="ja-JP" altLang="en-US" sz="1200" dirty="0">
                <a:latin typeface="+mn-ea"/>
                <a:hlinkClick r:id="rId8"/>
              </a:rPr>
              <a:t>医師のための就業判定支援</a:t>
            </a:r>
            <a:r>
              <a:rPr lang="en-US" altLang="ja-JP" sz="1200" dirty="0">
                <a:latin typeface="+mn-ea"/>
                <a:hlinkClick r:id="rId8"/>
              </a:rPr>
              <a:t>NAVI</a:t>
            </a:r>
          </a:p>
          <a:p>
            <a:r>
              <a:rPr lang="en-US" altLang="ja-JP" sz="1200" dirty="0">
                <a:latin typeface="+mn-ea"/>
                <a:hlinkClick r:id="rId8"/>
              </a:rPr>
              <a:t>(</a:t>
            </a:r>
            <a:r>
              <a:rPr lang="ja-JP" altLang="en-US" sz="1200" dirty="0">
                <a:latin typeface="+mn-ea"/>
                <a:hlinkClick r:id="rId8"/>
              </a:rPr>
              <a:t>産業医科大学ポータルサイト</a:t>
            </a:r>
            <a:r>
              <a:rPr lang="en-US" altLang="ja-JP" sz="1200" dirty="0">
                <a:latin typeface="+mn-ea"/>
                <a:hlinkClick r:id="rId8"/>
              </a:rPr>
              <a:t>)</a:t>
            </a:r>
            <a:endParaRPr lang="ja-JP" altLang="en-US" sz="1200" dirty="0">
              <a:latin typeface="+mn-ea"/>
            </a:endParaRPr>
          </a:p>
        </p:txBody>
      </p:sp>
      <p:sp>
        <p:nvSpPr>
          <p:cNvPr id="13" name="テキスト ボックス 12">
            <a:extLst>
              <a:ext uri="{FF2B5EF4-FFF2-40B4-BE49-F238E27FC236}">
                <a16:creationId xmlns:a16="http://schemas.microsoft.com/office/drawing/2014/main" id="{69B3A085-8F9E-DCFE-B9E6-0BFAC94C68C4}"/>
              </a:ext>
            </a:extLst>
          </p:cNvPr>
          <p:cNvSpPr txBox="1"/>
          <p:nvPr/>
        </p:nvSpPr>
        <p:spPr>
          <a:xfrm>
            <a:off x="10048873" y="1782533"/>
            <a:ext cx="2135335" cy="276999"/>
          </a:xfrm>
          <a:prstGeom prst="rect">
            <a:avLst/>
          </a:prstGeom>
          <a:noFill/>
        </p:spPr>
        <p:txBody>
          <a:bodyPr wrap="square">
            <a:spAutoFit/>
          </a:bodyPr>
          <a:lstStyle/>
          <a:p>
            <a:pPr marL="0" indent="0">
              <a:buNone/>
            </a:pPr>
            <a:r>
              <a:rPr lang="ja-JP" altLang="en-US" sz="1200" dirty="0">
                <a:latin typeface="+mn-ea"/>
                <a:hlinkClick r:id="rId9"/>
              </a:rPr>
              <a:t>健診判定マニュアル</a:t>
            </a:r>
            <a:r>
              <a:rPr lang="en-US" altLang="ja-JP" sz="1200" dirty="0">
                <a:latin typeface="+mn-ea"/>
                <a:hlinkClick r:id="rId9"/>
              </a:rPr>
              <a:t>(</a:t>
            </a:r>
            <a:r>
              <a:rPr lang="ja-JP" altLang="en-US" sz="1200" dirty="0">
                <a:latin typeface="+mn-ea"/>
                <a:hlinkClick r:id="rId9"/>
              </a:rPr>
              <a:t>同左</a:t>
            </a:r>
            <a:r>
              <a:rPr lang="en-US" altLang="ja-JP" sz="1200" dirty="0">
                <a:latin typeface="+mn-ea"/>
                <a:hlinkClick r:id="rId9"/>
              </a:rPr>
              <a:t>)</a:t>
            </a:r>
            <a:endParaRPr kumimoji="1" lang="en-US" altLang="ja-JP" sz="1200" dirty="0">
              <a:latin typeface="+mn-ea"/>
            </a:endParaRPr>
          </a:p>
        </p:txBody>
      </p:sp>
      <p:sp>
        <p:nvSpPr>
          <p:cNvPr id="10" name="テキスト ボックス 9">
            <a:extLst>
              <a:ext uri="{FF2B5EF4-FFF2-40B4-BE49-F238E27FC236}">
                <a16:creationId xmlns:a16="http://schemas.microsoft.com/office/drawing/2014/main" id="{172C188F-E288-F848-0283-797861EE9EDE}"/>
              </a:ext>
            </a:extLst>
          </p:cNvPr>
          <p:cNvSpPr txBox="1"/>
          <p:nvPr/>
        </p:nvSpPr>
        <p:spPr>
          <a:xfrm>
            <a:off x="138223" y="4683079"/>
            <a:ext cx="5282215"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65</a:t>
            </a:r>
            <a:r>
              <a:rPr kumimoji="1" lang="ja-JP" altLang="en-US" sz="1200" dirty="0">
                <a:latin typeface="Meiryo UI" panose="020B0604030504040204" pitchFamily="50" charset="-128"/>
                <a:ea typeface="Meiryo UI" panose="020B0604030504040204" pitchFamily="50" charset="-128"/>
              </a:rPr>
              <a:t>歳以上の高齢者については「高齢者糖尿病の血糖コントロール目標」を参照）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日本糖尿病学会 編・著　：　糖尿病治療ガイド</a:t>
            </a: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P.31</a:t>
            </a:r>
            <a:r>
              <a:rPr kumimoji="1" lang="ja-JP" altLang="en-US" sz="1200" dirty="0">
                <a:latin typeface="Meiryo UI" panose="020B0604030504040204" pitchFamily="50" charset="-128"/>
                <a:ea typeface="Meiryo UI" panose="020B0604030504040204" pitchFamily="50" charset="-128"/>
              </a:rPr>
              <a:t>，文光堂，</a:t>
            </a:r>
            <a:r>
              <a:rPr kumimoji="1" lang="en-US" altLang="ja-JP" sz="1200" dirty="0">
                <a:latin typeface="Meiryo UI" panose="020B0604030504040204" pitchFamily="50" charset="-128"/>
                <a:ea typeface="Meiryo UI" panose="020B0604030504040204" pitchFamily="50" charset="-128"/>
              </a:rPr>
              <a:t>2024</a:t>
            </a:r>
            <a:endParaRPr kumimoji="1" lang="ja-JP" altLang="en-US" sz="1400" dirty="0">
              <a:latin typeface="Meiryo UI" panose="020B0604030504040204" pitchFamily="50" charset="-128"/>
              <a:ea typeface="Meiryo UI" panose="020B0604030504040204" pitchFamily="50" charset="-128"/>
            </a:endParaRPr>
          </a:p>
        </p:txBody>
      </p:sp>
      <p:grpSp>
        <p:nvGrpSpPr>
          <p:cNvPr id="22" name="グループ化 21">
            <a:extLst>
              <a:ext uri="{FF2B5EF4-FFF2-40B4-BE49-F238E27FC236}">
                <a16:creationId xmlns:a16="http://schemas.microsoft.com/office/drawing/2014/main" id="{CAC8CFA6-AA80-5051-B2DD-836333EF618A}"/>
              </a:ext>
            </a:extLst>
          </p:cNvPr>
          <p:cNvGrpSpPr/>
          <p:nvPr/>
        </p:nvGrpSpPr>
        <p:grpSpPr>
          <a:xfrm>
            <a:off x="251049" y="1633460"/>
            <a:ext cx="6977172" cy="627225"/>
            <a:chOff x="255181" y="4492409"/>
            <a:chExt cx="6977172" cy="627225"/>
          </a:xfrm>
        </p:grpSpPr>
        <p:sp>
          <p:nvSpPr>
            <p:cNvPr id="17" name="四角形: 角を丸くする 16">
              <a:extLst>
                <a:ext uri="{FF2B5EF4-FFF2-40B4-BE49-F238E27FC236}">
                  <a16:creationId xmlns:a16="http://schemas.microsoft.com/office/drawing/2014/main" id="{584CA36D-496B-B3A5-67FD-614914BC924F}"/>
                </a:ext>
              </a:extLst>
            </p:cNvPr>
            <p:cNvSpPr/>
            <p:nvPr/>
          </p:nvSpPr>
          <p:spPr>
            <a:xfrm>
              <a:off x="255181" y="4492409"/>
              <a:ext cx="1690577" cy="626517"/>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t>　　</a:t>
              </a:r>
              <a:r>
                <a:rPr kumimoji="1" lang="ja-JP" altLang="en-US" sz="1200" b="1" dirty="0"/>
                <a:t>目　標</a:t>
              </a:r>
              <a:endParaRPr kumimoji="1" lang="ja-JP" altLang="en-US" b="1" dirty="0"/>
            </a:p>
          </p:txBody>
        </p:sp>
        <p:sp>
          <p:nvSpPr>
            <p:cNvPr id="19" name="四角形: 角を丸くする 18">
              <a:extLst>
                <a:ext uri="{FF2B5EF4-FFF2-40B4-BE49-F238E27FC236}">
                  <a16:creationId xmlns:a16="http://schemas.microsoft.com/office/drawing/2014/main" id="{75E3D20E-4E69-9454-738F-BBA09534F132}"/>
                </a:ext>
              </a:extLst>
            </p:cNvPr>
            <p:cNvSpPr/>
            <p:nvPr/>
          </p:nvSpPr>
          <p:spPr>
            <a:xfrm>
              <a:off x="5254697" y="4493117"/>
              <a:ext cx="1977656" cy="626517"/>
            </a:xfrm>
            <a:prstGeom prst="roundRect">
              <a:avLst/>
            </a:prstGeom>
            <a:solidFill>
              <a:srgbClr val="CA860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治療強化が</a:t>
              </a:r>
              <a:endParaRPr kumimoji="1" lang="en-US" altLang="ja-JP" sz="1200" b="1" dirty="0"/>
            </a:p>
            <a:p>
              <a:pPr algn="ctr"/>
              <a:r>
                <a:rPr lang="ja-JP" altLang="en-US" sz="1200" b="1" dirty="0"/>
                <a:t>困難な際の目標</a:t>
              </a:r>
              <a:endParaRPr kumimoji="1" lang="ja-JP" altLang="en-US" sz="1200" b="1" dirty="0"/>
            </a:p>
          </p:txBody>
        </p:sp>
        <p:sp>
          <p:nvSpPr>
            <p:cNvPr id="20" name="正方形/長方形 19">
              <a:extLst>
                <a:ext uri="{FF2B5EF4-FFF2-40B4-BE49-F238E27FC236}">
                  <a16:creationId xmlns:a16="http://schemas.microsoft.com/office/drawing/2014/main" id="{BFDC288E-5282-426B-181F-6FE10DE44DB4}"/>
                </a:ext>
              </a:extLst>
            </p:cNvPr>
            <p:cNvSpPr/>
            <p:nvPr/>
          </p:nvSpPr>
          <p:spPr>
            <a:xfrm>
              <a:off x="1786270" y="4492409"/>
              <a:ext cx="1764785" cy="626517"/>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血糖正常化を</a:t>
              </a:r>
              <a:endParaRPr kumimoji="1" lang="en-US" altLang="ja-JP" sz="1200" b="1" dirty="0"/>
            </a:p>
            <a:p>
              <a:pPr algn="ctr"/>
              <a:r>
                <a:rPr lang="ja-JP" altLang="en-US" sz="1200" b="1" dirty="0"/>
                <a:t>目指す際の目標</a:t>
              </a:r>
              <a:endParaRPr kumimoji="1" lang="ja-JP" altLang="en-US" sz="1200" b="1" dirty="0"/>
            </a:p>
          </p:txBody>
        </p:sp>
        <p:sp>
          <p:nvSpPr>
            <p:cNvPr id="21" name="正方形/長方形 20">
              <a:extLst>
                <a:ext uri="{FF2B5EF4-FFF2-40B4-BE49-F238E27FC236}">
                  <a16:creationId xmlns:a16="http://schemas.microsoft.com/office/drawing/2014/main" id="{E38A46A2-DBB4-EB84-A398-4F86533BE66E}"/>
                </a:ext>
              </a:extLst>
            </p:cNvPr>
            <p:cNvSpPr/>
            <p:nvPr/>
          </p:nvSpPr>
          <p:spPr>
            <a:xfrm>
              <a:off x="3567222" y="4493087"/>
              <a:ext cx="1764785" cy="626517"/>
            </a:xfrm>
            <a:prstGeom prst="rect">
              <a:avLst/>
            </a:prstGeom>
            <a:solidFill>
              <a:srgbClr val="148C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t>合併症予防</a:t>
              </a:r>
              <a:endParaRPr kumimoji="1" lang="en-US" altLang="ja-JP" sz="1500" b="1" dirty="0"/>
            </a:p>
            <a:p>
              <a:pPr algn="ctr"/>
              <a:r>
                <a:rPr lang="ja-JP" altLang="en-US" sz="1200" b="1" dirty="0"/>
                <a:t>のための</a:t>
              </a:r>
              <a:r>
                <a:rPr lang="ja-JP" altLang="en-US" sz="1500" b="1" dirty="0"/>
                <a:t>目標</a:t>
              </a:r>
              <a:endParaRPr kumimoji="1" lang="ja-JP" altLang="en-US" sz="1500" b="1" dirty="0"/>
            </a:p>
          </p:txBody>
        </p:sp>
      </p:grpSp>
      <p:grpSp>
        <p:nvGrpSpPr>
          <p:cNvPr id="23" name="グループ化 22">
            <a:extLst>
              <a:ext uri="{FF2B5EF4-FFF2-40B4-BE49-F238E27FC236}">
                <a16:creationId xmlns:a16="http://schemas.microsoft.com/office/drawing/2014/main" id="{D68D7AAF-090A-33A7-D1E1-082663B9C1AE}"/>
              </a:ext>
            </a:extLst>
          </p:cNvPr>
          <p:cNvGrpSpPr/>
          <p:nvPr/>
        </p:nvGrpSpPr>
        <p:grpSpPr>
          <a:xfrm>
            <a:off x="251049" y="2349821"/>
            <a:ext cx="6977172" cy="627225"/>
            <a:chOff x="255181" y="4492409"/>
            <a:chExt cx="6977172" cy="627225"/>
          </a:xfrm>
        </p:grpSpPr>
        <p:sp>
          <p:nvSpPr>
            <p:cNvPr id="24" name="四角形: 角を丸くする 23">
              <a:extLst>
                <a:ext uri="{FF2B5EF4-FFF2-40B4-BE49-F238E27FC236}">
                  <a16:creationId xmlns:a16="http://schemas.microsoft.com/office/drawing/2014/main" id="{1686A17E-77B2-A7D7-918E-18FC68FE3F66}"/>
                </a:ext>
              </a:extLst>
            </p:cNvPr>
            <p:cNvSpPr/>
            <p:nvPr/>
          </p:nvSpPr>
          <p:spPr>
            <a:xfrm>
              <a:off x="255181" y="4492409"/>
              <a:ext cx="1690577" cy="62651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t>　　</a:t>
              </a:r>
              <a:r>
                <a:rPr kumimoji="1" lang="en-US" altLang="ja-JP" sz="1200" b="1" dirty="0">
                  <a:solidFill>
                    <a:schemeClr val="tx1"/>
                  </a:solidFill>
                </a:rPr>
                <a:t>HbA1c(%)</a:t>
              </a:r>
              <a:endParaRPr kumimoji="1" lang="ja-JP" altLang="en-US" sz="1600" b="1" dirty="0">
                <a:solidFill>
                  <a:schemeClr val="tx1"/>
                </a:solidFill>
              </a:endParaRPr>
            </a:p>
          </p:txBody>
        </p:sp>
        <p:sp>
          <p:nvSpPr>
            <p:cNvPr id="25" name="四角形: 角を丸くする 24">
              <a:extLst>
                <a:ext uri="{FF2B5EF4-FFF2-40B4-BE49-F238E27FC236}">
                  <a16:creationId xmlns:a16="http://schemas.microsoft.com/office/drawing/2014/main" id="{8DAB1372-0C70-9F5A-BEB3-E8E606C0A037}"/>
                </a:ext>
              </a:extLst>
            </p:cNvPr>
            <p:cNvSpPr/>
            <p:nvPr/>
          </p:nvSpPr>
          <p:spPr>
            <a:xfrm>
              <a:off x="5254697" y="4493117"/>
              <a:ext cx="1977656" cy="626517"/>
            </a:xfrm>
            <a:prstGeom prst="roundRect">
              <a:avLst/>
            </a:prstGeom>
            <a:solidFill>
              <a:srgbClr val="F5C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8.0</a:t>
              </a:r>
              <a:r>
                <a:rPr kumimoji="1" lang="ja-JP" altLang="en-US" sz="1200" b="1" dirty="0">
                  <a:solidFill>
                    <a:schemeClr val="tx1"/>
                  </a:solidFill>
                </a:rPr>
                <a:t>未満</a:t>
              </a:r>
              <a:endParaRPr kumimoji="1" lang="ja-JP" altLang="en-US" sz="1400" b="1" dirty="0">
                <a:solidFill>
                  <a:schemeClr val="tx1"/>
                </a:solidFill>
              </a:endParaRPr>
            </a:p>
          </p:txBody>
        </p:sp>
        <p:sp>
          <p:nvSpPr>
            <p:cNvPr id="26" name="正方形/長方形 25">
              <a:extLst>
                <a:ext uri="{FF2B5EF4-FFF2-40B4-BE49-F238E27FC236}">
                  <a16:creationId xmlns:a16="http://schemas.microsoft.com/office/drawing/2014/main" id="{3D508D96-630D-1D04-042A-2B8E09ADD53C}"/>
                </a:ext>
              </a:extLst>
            </p:cNvPr>
            <p:cNvSpPr/>
            <p:nvPr/>
          </p:nvSpPr>
          <p:spPr>
            <a:xfrm>
              <a:off x="1786270" y="4492409"/>
              <a:ext cx="1764785" cy="626517"/>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6.0</a:t>
              </a:r>
              <a:r>
                <a:rPr kumimoji="1" lang="ja-JP" altLang="en-US" sz="1200" b="1" dirty="0">
                  <a:solidFill>
                    <a:schemeClr val="tx1"/>
                  </a:solidFill>
                </a:rPr>
                <a:t>未満</a:t>
              </a:r>
              <a:endParaRPr kumimoji="1" lang="en-US" altLang="ja-JP" sz="1400" b="1" dirty="0">
                <a:solidFill>
                  <a:schemeClr val="tx1"/>
                </a:solidFill>
              </a:endParaRPr>
            </a:p>
          </p:txBody>
        </p:sp>
        <p:sp>
          <p:nvSpPr>
            <p:cNvPr id="27" name="正方形/長方形 26">
              <a:extLst>
                <a:ext uri="{FF2B5EF4-FFF2-40B4-BE49-F238E27FC236}">
                  <a16:creationId xmlns:a16="http://schemas.microsoft.com/office/drawing/2014/main" id="{28C09254-795D-D8CA-F13C-ABFB3A132BFA}"/>
                </a:ext>
              </a:extLst>
            </p:cNvPr>
            <p:cNvSpPr/>
            <p:nvPr/>
          </p:nvSpPr>
          <p:spPr>
            <a:xfrm>
              <a:off x="3567222" y="4493087"/>
              <a:ext cx="1764785" cy="626517"/>
            </a:xfrm>
            <a:prstGeom prst="rect">
              <a:avLst/>
            </a:prstGeom>
            <a:solidFill>
              <a:srgbClr val="78EC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7</a:t>
              </a:r>
              <a:r>
                <a:rPr kumimoji="1" lang="en-US" altLang="ja-JP" sz="2000" b="1" dirty="0">
                  <a:solidFill>
                    <a:schemeClr val="tx1"/>
                  </a:solidFill>
                </a:rPr>
                <a:t>.0</a:t>
              </a:r>
              <a:r>
                <a:rPr kumimoji="1" lang="ja-JP" altLang="en-US" sz="1400" b="1" dirty="0">
                  <a:solidFill>
                    <a:schemeClr val="tx1"/>
                  </a:solidFill>
                </a:rPr>
                <a:t>未満</a:t>
              </a:r>
              <a:endParaRPr kumimoji="1" lang="en-US" altLang="ja-JP" sz="1400" b="1" dirty="0">
                <a:solidFill>
                  <a:schemeClr val="tx1"/>
                </a:solidFill>
              </a:endParaRPr>
            </a:p>
          </p:txBody>
        </p:sp>
      </p:grpSp>
      <p:sp>
        <p:nvSpPr>
          <p:cNvPr id="28" name="左大かっこ 27">
            <a:extLst>
              <a:ext uri="{FF2B5EF4-FFF2-40B4-BE49-F238E27FC236}">
                <a16:creationId xmlns:a16="http://schemas.microsoft.com/office/drawing/2014/main" id="{3DA7B380-DD84-C5A6-CC35-AE39A24A90DD}"/>
              </a:ext>
            </a:extLst>
          </p:cNvPr>
          <p:cNvSpPr/>
          <p:nvPr/>
        </p:nvSpPr>
        <p:spPr>
          <a:xfrm rot="5400000">
            <a:off x="4354631" y="-1308672"/>
            <a:ext cx="301096" cy="5446084"/>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6C3020D-1F15-73D9-26BD-EC05937ED36A}"/>
              </a:ext>
            </a:extLst>
          </p:cNvPr>
          <p:cNvSpPr txBox="1"/>
          <p:nvPr/>
        </p:nvSpPr>
        <p:spPr>
          <a:xfrm>
            <a:off x="3691569" y="1335455"/>
            <a:ext cx="1558996" cy="276999"/>
          </a:xfrm>
          <a:prstGeom prst="rect">
            <a:avLst/>
          </a:prstGeom>
          <a:noFill/>
        </p:spPr>
        <p:txBody>
          <a:bodyPr wrap="square" rtlCol="0">
            <a:spAutoFit/>
          </a:bodyPr>
          <a:lstStyle/>
          <a:p>
            <a:r>
              <a:rPr kumimoji="1" lang="ja-JP" altLang="en-US" sz="1200" b="1" dirty="0"/>
              <a:t>コントロール目標値</a:t>
            </a:r>
          </a:p>
        </p:txBody>
      </p:sp>
      <p:sp>
        <p:nvSpPr>
          <p:cNvPr id="4" name="テキスト ボックス 3">
            <a:extLst>
              <a:ext uri="{FF2B5EF4-FFF2-40B4-BE49-F238E27FC236}">
                <a16:creationId xmlns:a16="http://schemas.microsoft.com/office/drawing/2014/main" id="{D8884E6D-27FE-D251-CDA4-33B16542F140}"/>
              </a:ext>
            </a:extLst>
          </p:cNvPr>
          <p:cNvSpPr txBox="1"/>
          <p:nvPr/>
        </p:nvSpPr>
        <p:spPr>
          <a:xfrm>
            <a:off x="9242234" y="4062576"/>
            <a:ext cx="682256" cy="276999"/>
          </a:xfrm>
          <a:prstGeom prst="rect">
            <a:avLst/>
          </a:prstGeom>
          <a:noFill/>
        </p:spPr>
        <p:txBody>
          <a:bodyPr wrap="square" rtlCol="0">
            <a:spAutoFit/>
          </a:bodyPr>
          <a:lstStyle/>
          <a:p>
            <a:r>
              <a:rPr kumimoji="1" lang="en-US" altLang="ja-JP" sz="1200" dirty="0"/>
              <a:t>(</a:t>
            </a:r>
            <a:r>
              <a:rPr kumimoji="1" lang="ja-JP" altLang="en-US" sz="1200" dirty="0"/>
              <a:t>参考</a:t>
            </a:r>
            <a:r>
              <a:rPr kumimoji="1" lang="en-US" altLang="ja-JP" sz="1200" dirty="0"/>
              <a:t>)</a:t>
            </a:r>
            <a:endParaRPr kumimoji="1" lang="ja-JP" altLang="en-US" sz="1200" dirty="0"/>
          </a:p>
        </p:txBody>
      </p:sp>
      <p:sp>
        <p:nvSpPr>
          <p:cNvPr id="15" name="正方形/長方形 14">
            <a:extLst>
              <a:ext uri="{FF2B5EF4-FFF2-40B4-BE49-F238E27FC236}">
                <a16:creationId xmlns:a16="http://schemas.microsoft.com/office/drawing/2014/main" id="{DB958E0D-E0A8-4E16-2F5B-115FD72812C1}"/>
              </a:ext>
            </a:extLst>
          </p:cNvPr>
          <p:cNvSpPr/>
          <p:nvPr/>
        </p:nvSpPr>
        <p:spPr>
          <a:xfrm>
            <a:off x="138223" y="1105787"/>
            <a:ext cx="7183693" cy="3577292"/>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A4B54448-0626-6B0D-F6A8-CB7B4EAB8646}"/>
              </a:ext>
            </a:extLst>
          </p:cNvPr>
          <p:cNvSpPr/>
          <p:nvPr/>
        </p:nvSpPr>
        <p:spPr>
          <a:xfrm>
            <a:off x="251049" y="3120121"/>
            <a:ext cx="6977172" cy="26161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7650AA0-0802-1DA4-40FB-EDF98C177A38}"/>
              </a:ext>
            </a:extLst>
          </p:cNvPr>
          <p:cNvSpPr txBox="1"/>
          <p:nvPr/>
        </p:nvSpPr>
        <p:spPr>
          <a:xfrm>
            <a:off x="344744" y="3120121"/>
            <a:ext cx="6977172" cy="261610"/>
          </a:xfrm>
          <a:prstGeom prst="rect">
            <a:avLst/>
          </a:prstGeom>
          <a:noFill/>
        </p:spPr>
        <p:txBody>
          <a:bodyPr wrap="square" rtlCol="0">
            <a:spAutoFit/>
          </a:bodyPr>
          <a:lstStyle/>
          <a:p>
            <a:r>
              <a:rPr kumimoji="1" lang="ja-JP" altLang="en-US" sz="1100" dirty="0"/>
              <a:t>治療目標は年齢，罹病期間，臓器障害，低血糖の危険性，サポート体制などを考慮して個別に設定する．</a:t>
            </a:r>
          </a:p>
        </p:txBody>
      </p:sp>
      <p:sp>
        <p:nvSpPr>
          <p:cNvPr id="32" name="四角形: 角を丸くする 31">
            <a:extLst>
              <a:ext uri="{FF2B5EF4-FFF2-40B4-BE49-F238E27FC236}">
                <a16:creationId xmlns:a16="http://schemas.microsoft.com/office/drawing/2014/main" id="{E0D56564-A409-76A3-BB99-30427347AF95}"/>
              </a:ext>
            </a:extLst>
          </p:cNvPr>
          <p:cNvSpPr/>
          <p:nvPr/>
        </p:nvSpPr>
        <p:spPr>
          <a:xfrm>
            <a:off x="251049" y="3476269"/>
            <a:ext cx="6977172" cy="105527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3" name="テキスト ボックス 32">
            <a:extLst>
              <a:ext uri="{FF2B5EF4-FFF2-40B4-BE49-F238E27FC236}">
                <a16:creationId xmlns:a16="http://schemas.microsoft.com/office/drawing/2014/main" id="{4F41BF19-B460-DAF8-F683-3D580ACED6B7}"/>
              </a:ext>
            </a:extLst>
          </p:cNvPr>
          <p:cNvSpPr txBox="1"/>
          <p:nvPr/>
        </p:nvSpPr>
        <p:spPr>
          <a:xfrm>
            <a:off x="344744" y="3452599"/>
            <a:ext cx="6977172" cy="1107996"/>
          </a:xfrm>
          <a:prstGeom prst="rect">
            <a:avLst/>
          </a:prstGeom>
          <a:noFill/>
        </p:spPr>
        <p:txBody>
          <a:bodyPr wrap="square" rtlCol="0">
            <a:spAutoFit/>
          </a:bodyPr>
          <a:lstStyle/>
          <a:p>
            <a:r>
              <a:rPr kumimoji="1" lang="ja-JP" altLang="en-US" sz="1100" dirty="0"/>
              <a:t>注１）　適切な食事療法や運動療法だけで達成可能な場合，または薬物療法中でも低血糖などの副作用なく</a:t>
            </a:r>
            <a:endParaRPr kumimoji="1" lang="en-US" altLang="ja-JP" sz="1100" dirty="0"/>
          </a:p>
          <a:p>
            <a:r>
              <a:rPr lang="ja-JP" altLang="en-US" sz="1100" dirty="0"/>
              <a:t>　　　　</a:t>
            </a:r>
            <a:r>
              <a:rPr kumimoji="1" lang="ja-JP" altLang="en-US" sz="1100" dirty="0"/>
              <a:t>達成可能な場合の目標とする．</a:t>
            </a:r>
            <a:endParaRPr kumimoji="1" lang="en-US" altLang="ja-JP" sz="1100" dirty="0"/>
          </a:p>
          <a:p>
            <a:r>
              <a:rPr lang="ja-JP" altLang="en-US" sz="1100" dirty="0"/>
              <a:t>注２）　合併症予防の観点から</a:t>
            </a:r>
            <a:r>
              <a:rPr lang="en-US" altLang="ja-JP" sz="1100" dirty="0"/>
              <a:t>HbA1c</a:t>
            </a:r>
            <a:r>
              <a:rPr lang="ja-JP" altLang="en-US" sz="1100" dirty="0"/>
              <a:t>の目標値を７％未満とする．対応する血糖値としては，空腹時血糖値</a:t>
            </a:r>
            <a:endParaRPr lang="en-US" altLang="ja-JP" sz="1100" dirty="0"/>
          </a:p>
          <a:p>
            <a:r>
              <a:rPr lang="ja-JP" altLang="en-US" sz="1100" dirty="0"/>
              <a:t>　　　　</a:t>
            </a:r>
            <a:r>
              <a:rPr lang="en-US" altLang="ja-JP" sz="1100" dirty="0"/>
              <a:t>130mg/dL</a:t>
            </a:r>
            <a:r>
              <a:rPr lang="ja-JP" altLang="en-US" sz="1100" dirty="0"/>
              <a:t>未満，食後２時間血糖値</a:t>
            </a:r>
            <a:r>
              <a:rPr lang="en-US" altLang="ja-JP" sz="1100" dirty="0"/>
              <a:t>180mg/dL</a:t>
            </a:r>
            <a:r>
              <a:rPr lang="ja-JP" altLang="en-US" sz="1100" dirty="0"/>
              <a:t>未満をおおよその目安とする．</a:t>
            </a:r>
            <a:endParaRPr lang="en-US" altLang="ja-JP" sz="1100" dirty="0"/>
          </a:p>
          <a:p>
            <a:r>
              <a:rPr kumimoji="1" lang="ja-JP" altLang="en-US" sz="1100" dirty="0"/>
              <a:t>注３）　低血糖などの副作用，その他の理由で治療の強化が難しい場合の目標とする．</a:t>
            </a:r>
            <a:endParaRPr kumimoji="1" lang="en-US" altLang="ja-JP" sz="1100" dirty="0"/>
          </a:p>
          <a:p>
            <a:r>
              <a:rPr lang="ja-JP" altLang="en-US" sz="1100" dirty="0"/>
              <a:t>注４）　いずれも成人に対しての目標値であり，また妊娠例は除くものとする．</a:t>
            </a:r>
            <a:endParaRPr kumimoji="1" lang="ja-JP" altLang="en-US" sz="1100" dirty="0"/>
          </a:p>
        </p:txBody>
      </p:sp>
      <p:sp>
        <p:nvSpPr>
          <p:cNvPr id="34" name="テキスト ボックス 33">
            <a:extLst>
              <a:ext uri="{FF2B5EF4-FFF2-40B4-BE49-F238E27FC236}">
                <a16:creationId xmlns:a16="http://schemas.microsoft.com/office/drawing/2014/main" id="{1393490B-2481-5569-77DE-363B35D72B8A}"/>
              </a:ext>
            </a:extLst>
          </p:cNvPr>
          <p:cNvSpPr txBox="1"/>
          <p:nvPr/>
        </p:nvSpPr>
        <p:spPr>
          <a:xfrm>
            <a:off x="5074169" y="1286284"/>
            <a:ext cx="422864" cy="230832"/>
          </a:xfrm>
          <a:prstGeom prst="rect">
            <a:avLst/>
          </a:prstGeom>
          <a:noFill/>
        </p:spPr>
        <p:txBody>
          <a:bodyPr wrap="square" rtlCol="0">
            <a:spAutoFit/>
          </a:bodyPr>
          <a:lstStyle/>
          <a:p>
            <a:r>
              <a:rPr kumimoji="1" lang="ja-JP" altLang="en-US" sz="900" dirty="0"/>
              <a:t>注</a:t>
            </a:r>
            <a:r>
              <a:rPr kumimoji="1" lang="en-US" altLang="ja-JP" sz="900" dirty="0"/>
              <a:t>4)</a:t>
            </a:r>
            <a:endParaRPr kumimoji="1" lang="ja-JP" altLang="en-US" sz="900" dirty="0"/>
          </a:p>
        </p:txBody>
      </p:sp>
      <p:sp>
        <p:nvSpPr>
          <p:cNvPr id="35" name="テキスト ボックス 34">
            <a:extLst>
              <a:ext uri="{FF2B5EF4-FFF2-40B4-BE49-F238E27FC236}">
                <a16:creationId xmlns:a16="http://schemas.microsoft.com/office/drawing/2014/main" id="{7E74DCA2-9AB6-AB74-A74E-3350BB0FE2FB}"/>
              </a:ext>
            </a:extLst>
          </p:cNvPr>
          <p:cNvSpPr txBox="1"/>
          <p:nvPr/>
        </p:nvSpPr>
        <p:spPr>
          <a:xfrm>
            <a:off x="6803918" y="1618883"/>
            <a:ext cx="422864" cy="230832"/>
          </a:xfrm>
          <a:prstGeom prst="rect">
            <a:avLst/>
          </a:prstGeom>
          <a:noFill/>
        </p:spPr>
        <p:txBody>
          <a:bodyPr wrap="square" rtlCol="0">
            <a:spAutoFit/>
          </a:bodyPr>
          <a:lstStyle/>
          <a:p>
            <a:r>
              <a:rPr kumimoji="1" lang="ja-JP" altLang="en-US" sz="900" dirty="0"/>
              <a:t>注</a:t>
            </a:r>
            <a:r>
              <a:rPr kumimoji="1" lang="en-US" altLang="ja-JP" sz="900" dirty="0"/>
              <a:t>3)</a:t>
            </a:r>
            <a:endParaRPr kumimoji="1" lang="ja-JP" altLang="en-US" sz="900" dirty="0"/>
          </a:p>
        </p:txBody>
      </p:sp>
      <p:sp>
        <p:nvSpPr>
          <p:cNvPr id="36" name="テキスト ボックス 35">
            <a:extLst>
              <a:ext uri="{FF2B5EF4-FFF2-40B4-BE49-F238E27FC236}">
                <a16:creationId xmlns:a16="http://schemas.microsoft.com/office/drawing/2014/main" id="{533A4C58-73A3-4479-C3C9-03B708FD6E95}"/>
              </a:ext>
            </a:extLst>
          </p:cNvPr>
          <p:cNvSpPr txBox="1"/>
          <p:nvPr/>
        </p:nvSpPr>
        <p:spPr>
          <a:xfrm>
            <a:off x="4907083" y="1629506"/>
            <a:ext cx="422864" cy="230832"/>
          </a:xfrm>
          <a:prstGeom prst="rect">
            <a:avLst/>
          </a:prstGeom>
          <a:noFill/>
        </p:spPr>
        <p:txBody>
          <a:bodyPr wrap="square" rtlCol="0">
            <a:spAutoFit/>
          </a:bodyPr>
          <a:lstStyle/>
          <a:p>
            <a:r>
              <a:rPr kumimoji="1" lang="ja-JP" altLang="en-US" sz="900" dirty="0"/>
              <a:t>注</a:t>
            </a:r>
            <a:r>
              <a:rPr lang="en-US" altLang="ja-JP" sz="900" dirty="0"/>
              <a:t>2</a:t>
            </a:r>
            <a:r>
              <a:rPr kumimoji="1" lang="en-US" altLang="ja-JP" sz="900" dirty="0"/>
              <a:t>)</a:t>
            </a:r>
            <a:endParaRPr kumimoji="1" lang="ja-JP" altLang="en-US" sz="900" dirty="0"/>
          </a:p>
        </p:txBody>
      </p:sp>
      <p:sp>
        <p:nvSpPr>
          <p:cNvPr id="37" name="テキスト ボックス 36">
            <a:extLst>
              <a:ext uri="{FF2B5EF4-FFF2-40B4-BE49-F238E27FC236}">
                <a16:creationId xmlns:a16="http://schemas.microsoft.com/office/drawing/2014/main" id="{3E56AB61-D142-B73E-4F77-9EABEDB7CA5B}"/>
              </a:ext>
            </a:extLst>
          </p:cNvPr>
          <p:cNvSpPr txBox="1"/>
          <p:nvPr/>
        </p:nvSpPr>
        <p:spPr>
          <a:xfrm>
            <a:off x="3165189" y="1629506"/>
            <a:ext cx="422864" cy="230832"/>
          </a:xfrm>
          <a:prstGeom prst="rect">
            <a:avLst/>
          </a:prstGeom>
          <a:noFill/>
        </p:spPr>
        <p:txBody>
          <a:bodyPr wrap="square" rtlCol="0">
            <a:spAutoFit/>
          </a:bodyPr>
          <a:lstStyle/>
          <a:p>
            <a:r>
              <a:rPr kumimoji="1" lang="ja-JP" altLang="en-US" sz="900" dirty="0"/>
              <a:t>注</a:t>
            </a:r>
            <a:r>
              <a:rPr lang="en-US" altLang="ja-JP" sz="900" dirty="0"/>
              <a:t>1</a:t>
            </a:r>
            <a:r>
              <a:rPr kumimoji="1" lang="en-US" altLang="ja-JP" sz="900" dirty="0"/>
              <a:t>)</a:t>
            </a:r>
            <a:endParaRPr kumimoji="1" lang="ja-JP" altLang="en-US" sz="900" dirty="0"/>
          </a:p>
        </p:txBody>
      </p:sp>
    </p:spTree>
    <p:extLst>
      <p:ext uri="{BB962C8B-B14F-4D97-AF65-F5344CB8AC3E}">
        <p14:creationId xmlns:p14="http://schemas.microsoft.com/office/powerpoint/2010/main" val="82372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45096-DED2-E497-E1B0-7738B9954A41}"/>
              </a:ext>
            </a:extLst>
          </p:cNvPr>
          <p:cNvSpPr>
            <a:spLocks noGrp="1"/>
          </p:cNvSpPr>
          <p:nvPr>
            <p:ph type="title"/>
          </p:nvPr>
        </p:nvSpPr>
        <p:spPr>
          <a:xfrm>
            <a:off x="838200" y="365126"/>
            <a:ext cx="10515600" cy="718608"/>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就業制限を考慮するその他項目</a:t>
            </a:r>
          </a:p>
        </p:txBody>
      </p:sp>
      <p:sp>
        <p:nvSpPr>
          <p:cNvPr id="3" name="コンテンツ プレースホルダー 2">
            <a:extLst>
              <a:ext uri="{FF2B5EF4-FFF2-40B4-BE49-F238E27FC236}">
                <a16:creationId xmlns:a16="http://schemas.microsoft.com/office/drawing/2014/main" id="{101832AB-CA58-4A69-C08D-3E5BC815EBD2}"/>
              </a:ext>
            </a:extLst>
          </p:cNvPr>
          <p:cNvSpPr>
            <a:spLocks noGrp="1"/>
          </p:cNvSpPr>
          <p:nvPr>
            <p:ph idx="1"/>
          </p:nvPr>
        </p:nvSpPr>
        <p:spPr>
          <a:xfrm>
            <a:off x="965616" y="2197105"/>
            <a:ext cx="10388184" cy="2686734"/>
          </a:xfrm>
        </p:spPr>
        <p:txBody>
          <a:bodyPr>
            <a:normAutofit/>
          </a:bodyPr>
          <a:lstStyle/>
          <a:p>
            <a:pPr marL="0" indent="0">
              <a:buNone/>
            </a:pPr>
            <a:r>
              <a:rPr kumimoji="1" lang="ja-JP" altLang="en-US" dirty="0">
                <a:latin typeface="Meiryo UI" panose="020B0604030504040204" pitchFamily="50" charset="-128"/>
                <a:ea typeface="Meiryo UI" panose="020B0604030504040204" pitchFamily="50" charset="-128"/>
              </a:rPr>
              <a:t>心電図：</a:t>
            </a:r>
            <a:r>
              <a:rPr lang="ja-JP" altLang="en-US" dirty="0">
                <a:latin typeface="Meiryo UI" panose="020B0604030504040204" pitchFamily="50" charset="-128"/>
                <a:ea typeface="Meiryo UI" panose="020B0604030504040204" pitchFamily="50" charset="-128"/>
              </a:rPr>
              <a:t>虚血性心疾患、不整脈など</a:t>
            </a:r>
            <a:endParaRPr lang="en-US" altLang="ja-JP"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失神や心臓突然死のリスクもあるので、運転業務等、業務に危険性が生じる場合就業制限を検討する（類型２） </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脳・心疾患は過重労働による労災対象疾患であるので、時間外労働時間を制限する（類型１）</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受診を促すために就業制限を検討する（類型３）</a:t>
            </a:r>
            <a:endParaRPr kumimoji="1" lang="ja-JP" altLang="en-US"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23131D6-EDDC-74EB-A924-66CEC30A6F4A}"/>
              </a:ext>
            </a:extLst>
          </p:cNvPr>
          <p:cNvSpPr txBox="1"/>
          <p:nvPr/>
        </p:nvSpPr>
        <p:spPr>
          <a:xfrm>
            <a:off x="838200" y="992989"/>
            <a:ext cx="8596087"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①既往歴及び業務歴の調査　②自覚症状及び他覚症状の有無　③身長、体重、腹囲、視力及び聴力④胸部エックス線（及び喀痰検査）⑤血圧　⑥貧血検査　⑦肝機能検査　⑧血中脂質検査　⑨血糖検査　⑩尿検査　</a:t>
            </a:r>
            <a:r>
              <a:rPr lang="ja-JP" altLang="en-US" b="1" dirty="0">
                <a:latin typeface="Meiryo UI" panose="020B0604030504040204" pitchFamily="50" charset="-128"/>
                <a:ea typeface="Meiryo UI" panose="020B0604030504040204" pitchFamily="50" charset="-128"/>
              </a:rPr>
              <a:t>⑪心電図</a:t>
            </a:r>
          </a:p>
        </p:txBody>
      </p:sp>
      <p:pic>
        <p:nvPicPr>
          <p:cNvPr id="5" name="図 4">
            <a:extLst>
              <a:ext uri="{FF2B5EF4-FFF2-40B4-BE49-F238E27FC236}">
                <a16:creationId xmlns:a16="http://schemas.microsoft.com/office/drawing/2014/main" id="{2249ECB1-2992-9EBA-EAF9-CDC0DE74A7C2}"/>
              </a:ext>
            </a:extLst>
          </p:cNvPr>
          <p:cNvPicPr>
            <a:picLocks noChangeAspect="1"/>
          </p:cNvPicPr>
          <p:nvPr/>
        </p:nvPicPr>
        <p:blipFill>
          <a:blip r:embed="rId3"/>
          <a:stretch>
            <a:fillRect/>
          </a:stretch>
        </p:blipFill>
        <p:spPr>
          <a:xfrm>
            <a:off x="7424082" y="4779223"/>
            <a:ext cx="4381725" cy="596931"/>
          </a:xfrm>
          <a:prstGeom prst="rect">
            <a:avLst/>
          </a:prstGeom>
        </p:spPr>
      </p:pic>
      <p:pic>
        <p:nvPicPr>
          <p:cNvPr id="7" name="図 6">
            <a:extLst>
              <a:ext uri="{FF2B5EF4-FFF2-40B4-BE49-F238E27FC236}">
                <a16:creationId xmlns:a16="http://schemas.microsoft.com/office/drawing/2014/main" id="{F338D26B-F4F5-F7F3-D70E-7B4292E28945}"/>
              </a:ext>
            </a:extLst>
          </p:cNvPr>
          <p:cNvPicPr>
            <a:picLocks noChangeAspect="1"/>
          </p:cNvPicPr>
          <p:nvPr/>
        </p:nvPicPr>
        <p:blipFill>
          <a:blip r:embed="rId4"/>
          <a:stretch>
            <a:fillRect/>
          </a:stretch>
        </p:blipFill>
        <p:spPr>
          <a:xfrm>
            <a:off x="9824505" y="5505566"/>
            <a:ext cx="1981302" cy="501676"/>
          </a:xfrm>
          <a:prstGeom prst="rect">
            <a:avLst/>
          </a:prstGeom>
        </p:spPr>
      </p:pic>
      <p:sp>
        <p:nvSpPr>
          <p:cNvPr id="9" name="スライド番号プレースホルダー 8">
            <a:extLst>
              <a:ext uri="{FF2B5EF4-FFF2-40B4-BE49-F238E27FC236}">
                <a16:creationId xmlns:a16="http://schemas.microsoft.com/office/drawing/2014/main" id="{D2C08A9E-A5DE-846C-869B-1E4746FAD3EF}"/>
              </a:ext>
            </a:extLst>
          </p:cNvPr>
          <p:cNvSpPr>
            <a:spLocks noGrp="1"/>
          </p:cNvSpPr>
          <p:nvPr>
            <p:ph type="sldNum" sz="quarter" idx="12"/>
          </p:nvPr>
        </p:nvSpPr>
        <p:spPr/>
        <p:txBody>
          <a:bodyPr/>
          <a:lstStyle/>
          <a:p>
            <a:fld id="{B538DB2D-D9E1-415E-BEB7-91D71A0F428D}" type="slidenum">
              <a:rPr kumimoji="1" lang="ja-JP" altLang="en-US" smtClean="0"/>
              <a:t>19</a:t>
            </a:fld>
            <a:endParaRPr kumimoji="1" lang="ja-JP" altLang="en-US"/>
          </a:p>
        </p:txBody>
      </p:sp>
      <p:sp>
        <p:nvSpPr>
          <p:cNvPr id="10" name="テキスト ボックス 9">
            <a:extLst>
              <a:ext uri="{FF2B5EF4-FFF2-40B4-BE49-F238E27FC236}">
                <a16:creationId xmlns:a16="http://schemas.microsoft.com/office/drawing/2014/main" id="{0404D3ED-C590-FA76-E87F-015C64495537}"/>
              </a:ext>
            </a:extLst>
          </p:cNvPr>
          <p:cNvSpPr txBox="1"/>
          <p:nvPr/>
        </p:nvSpPr>
        <p:spPr>
          <a:xfrm>
            <a:off x="7397076" y="5514435"/>
            <a:ext cx="2427048" cy="461665"/>
          </a:xfrm>
          <a:prstGeom prst="rect">
            <a:avLst/>
          </a:prstGeom>
          <a:noFill/>
        </p:spPr>
        <p:txBody>
          <a:bodyPr wrap="square">
            <a:spAutoFit/>
          </a:bodyPr>
          <a:lstStyle/>
          <a:p>
            <a:r>
              <a:rPr lang="ja-JP" altLang="en-US" sz="1200" dirty="0">
                <a:latin typeface="+mn-ea"/>
                <a:hlinkClick r:id="rId5"/>
              </a:rPr>
              <a:t>医師のための就業判定支援</a:t>
            </a:r>
            <a:r>
              <a:rPr lang="en-US" altLang="ja-JP" sz="1200" dirty="0">
                <a:latin typeface="+mn-ea"/>
                <a:hlinkClick r:id="rId5"/>
              </a:rPr>
              <a:t>NAVI</a:t>
            </a:r>
          </a:p>
          <a:p>
            <a:r>
              <a:rPr lang="en-US" altLang="ja-JP" sz="1200" dirty="0">
                <a:latin typeface="+mn-ea"/>
                <a:hlinkClick r:id="rId5"/>
              </a:rPr>
              <a:t>(</a:t>
            </a:r>
            <a:r>
              <a:rPr lang="ja-JP" altLang="en-US" sz="1200" dirty="0">
                <a:latin typeface="+mn-ea"/>
                <a:hlinkClick r:id="rId5"/>
              </a:rPr>
              <a:t>産業医科大学ポータルサイト</a:t>
            </a:r>
            <a:r>
              <a:rPr lang="en-US" altLang="ja-JP" sz="1200" dirty="0">
                <a:latin typeface="+mn-ea"/>
                <a:hlinkClick r:id="rId5"/>
              </a:rPr>
              <a:t>)</a:t>
            </a:r>
            <a:endParaRPr lang="ja-JP" altLang="en-US" sz="1200" dirty="0">
              <a:latin typeface="+mn-ea"/>
            </a:endParaRPr>
          </a:p>
        </p:txBody>
      </p:sp>
      <p:sp>
        <p:nvSpPr>
          <p:cNvPr id="11" name="テキスト ボックス 10">
            <a:extLst>
              <a:ext uri="{FF2B5EF4-FFF2-40B4-BE49-F238E27FC236}">
                <a16:creationId xmlns:a16="http://schemas.microsoft.com/office/drawing/2014/main" id="{8F1B5AD0-05E7-F36C-81BD-432C39F08D4C}"/>
              </a:ext>
            </a:extLst>
          </p:cNvPr>
          <p:cNvSpPr txBox="1"/>
          <p:nvPr/>
        </p:nvSpPr>
        <p:spPr>
          <a:xfrm>
            <a:off x="9824124" y="6048209"/>
            <a:ext cx="2135335" cy="276999"/>
          </a:xfrm>
          <a:prstGeom prst="rect">
            <a:avLst/>
          </a:prstGeom>
          <a:noFill/>
        </p:spPr>
        <p:txBody>
          <a:bodyPr wrap="square">
            <a:spAutoFit/>
          </a:bodyPr>
          <a:lstStyle/>
          <a:p>
            <a:pPr marL="0" indent="0">
              <a:buNone/>
            </a:pPr>
            <a:r>
              <a:rPr lang="ja-JP" altLang="en-US" sz="1200" dirty="0">
                <a:latin typeface="+mn-ea"/>
                <a:hlinkClick r:id="rId6"/>
              </a:rPr>
              <a:t>健診判定マニュアル</a:t>
            </a:r>
            <a:r>
              <a:rPr lang="en-US" altLang="ja-JP" sz="1200" dirty="0">
                <a:latin typeface="+mn-ea"/>
                <a:hlinkClick r:id="rId6"/>
              </a:rPr>
              <a:t>(</a:t>
            </a:r>
            <a:r>
              <a:rPr lang="ja-JP" altLang="en-US" sz="1200" dirty="0">
                <a:latin typeface="+mn-ea"/>
                <a:hlinkClick r:id="rId6"/>
              </a:rPr>
              <a:t>同左</a:t>
            </a:r>
            <a:r>
              <a:rPr lang="en-US" altLang="ja-JP" sz="1200" dirty="0">
                <a:latin typeface="+mn-ea"/>
                <a:hlinkClick r:id="rId6"/>
              </a:rPr>
              <a:t>)</a:t>
            </a:r>
            <a:endParaRPr kumimoji="1" lang="en-US" altLang="ja-JP" sz="1200" dirty="0">
              <a:latin typeface="+mn-ea"/>
            </a:endParaRPr>
          </a:p>
        </p:txBody>
      </p:sp>
    </p:spTree>
    <p:extLst>
      <p:ext uri="{BB962C8B-B14F-4D97-AF65-F5344CB8AC3E}">
        <p14:creationId xmlns:p14="http://schemas.microsoft.com/office/powerpoint/2010/main" val="38248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617FFFB-4722-657A-823A-855061260759}"/>
              </a:ext>
            </a:extLst>
          </p:cNvPr>
          <p:cNvSpPr>
            <a:spLocks noGrp="1"/>
          </p:cNvSpPr>
          <p:nvPr>
            <p:ph idx="1"/>
          </p:nvPr>
        </p:nvSpPr>
        <p:spPr>
          <a:xfrm>
            <a:off x="838200" y="574158"/>
            <a:ext cx="10515600" cy="5602805"/>
          </a:xfrm>
        </p:spPr>
        <p:txBody>
          <a:bodyPr>
            <a:normAutofit fontScale="92500" lnSpcReduction="10000"/>
          </a:bodyPr>
          <a:lstStyle/>
          <a:p>
            <a:pPr marL="0" indent="0" algn="ctr">
              <a:lnSpc>
                <a:spcPct val="150000"/>
              </a:lnSpc>
              <a:buNone/>
            </a:pPr>
            <a:r>
              <a:rPr kumimoji="1" lang="ja-JP" altLang="en-US" dirty="0">
                <a:latin typeface="Meiryo UI" panose="020B0604030504040204" pitchFamily="50" charset="-128"/>
                <a:ea typeface="Meiryo UI" panose="020B0604030504040204" pitchFamily="50" charset="-128"/>
              </a:rPr>
              <a:t>は じ め に</a:t>
            </a:r>
            <a:endParaRPr kumimoji="1" lang="en-US" altLang="ja-JP" dirty="0">
              <a:latin typeface="Meiryo UI" panose="020B0604030504040204" pitchFamily="50" charset="-128"/>
              <a:ea typeface="Meiryo UI" panose="020B0604030504040204" pitchFamily="50" charset="-128"/>
            </a:endParaRPr>
          </a:p>
          <a:p>
            <a:pPr marL="0" indent="0">
              <a:lnSpc>
                <a:spcPct val="150000"/>
              </a:lnSpc>
              <a:buNone/>
            </a:pPr>
            <a:r>
              <a:rPr kumimoji="1" lang="ja-JP" altLang="en-US" dirty="0">
                <a:latin typeface="Meiryo UI" panose="020B0604030504040204" pitchFamily="50" charset="-128"/>
                <a:ea typeface="Meiryo UI" panose="020B0604030504040204" pitchFamily="50" charset="-128"/>
              </a:rPr>
              <a:t>　労働安全衛生法に基づく健康診断については、健診実施後の事後措置が重要と言われています。しかし、健診各項目の数値について、統一された判断基準がなく、判定に苦慮されている産業医の先生方の声も聞くところです。そこで、今般、就業制限の判定基準などについて、既存の資料をもとに解説した資料を作成しました。必要に応じ、判定時の参考としていただければ幸いで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0" indent="0" algn="r">
              <a:buNone/>
            </a:pPr>
            <a:r>
              <a:rPr kumimoji="1" lang="ja-JP" altLang="en-US" sz="2000" dirty="0">
                <a:latin typeface="Meiryo UI" panose="020B0604030504040204" pitchFamily="50" charset="-128"/>
                <a:ea typeface="Meiryo UI" panose="020B0604030504040204" pitchFamily="50" charset="-128"/>
              </a:rPr>
              <a:t>令和８年１月</a:t>
            </a:r>
            <a:endParaRPr kumimoji="1" lang="en-US" altLang="ja-JP" sz="2000" dirty="0">
              <a:latin typeface="Meiryo UI" panose="020B0604030504040204" pitchFamily="50" charset="-128"/>
              <a:ea typeface="Meiryo UI" panose="020B0604030504040204" pitchFamily="50" charset="-128"/>
            </a:endParaRPr>
          </a:p>
          <a:p>
            <a:pPr marL="0" indent="0" algn="r">
              <a:buNone/>
            </a:pPr>
            <a:r>
              <a:rPr kumimoji="1" lang="ja-JP" altLang="en-US" sz="2000" dirty="0">
                <a:latin typeface="Meiryo UI" panose="020B0604030504040204" pitchFamily="50" charset="-128"/>
                <a:ea typeface="Meiryo UI" panose="020B0604030504040204" pitchFamily="50" charset="-128"/>
              </a:rPr>
              <a:t>山梨産業保健総合支援センター所長　　髙橋　英尚</a:t>
            </a:r>
            <a:endParaRPr kumimoji="1"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69FE706-30A7-15DF-332E-E258DB43AF6F}"/>
              </a:ext>
            </a:extLst>
          </p:cNvPr>
          <p:cNvSpPr>
            <a:spLocks noGrp="1"/>
          </p:cNvSpPr>
          <p:nvPr>
            <p:ph type="sldNum" sz="quarter" idx="12"/>
          </p:nvPr>
        </p:nvSpPr>
        <p:spPr/>
        <p:txBody>
          <a:bodyPr/>
          <a:lstStyle/>
          <a:p>
            <a:fld id="{B538DB2D-D9E1-415E-BEB7-91D71A0F428D}" type="slidenum">
              <a:rPr kumimoji="1" lang="ja-JP" altLang="en-US" smtClean="0"/>
              <a:pPr/>
              <a:t>2</a:t>
            </a:fld>
            <a:endParaRPr kumimoji="1" lang="ja-JP" altLang="en-US"/>
          </a:p>
        </p:txBody>
      </p:sp>
    </p:spTree>
    <p:extLst>
      <p:ext uri="{BB962C8B-B14F-4D97-AF65-F5344CB8AC3E}">
        <p14:creationId xmlns:p14="http://schemas.microsoft.com/office/powerpoint/2010/main" val="282853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F184-D3CF-1788-50F9-D8B3A76AAA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CA3DD-39E5-9560-82F8-95FDA8FBCAD1}"/>
              </a:ext>
            </a:extLst>
          </p:cNvPr>
          <p:cNvSpPr>
            <a:spLocks noGrp="1"/>
          </p:cNvSpPr>
          <p:nvPr>
            <p:ph type="title"/>
          </p:nvPr>
        </p:nvSpPr>
        <p:spPr>
          <a:xfrm>
            <a:off x="838200" y="365126"/>
            <a:ext cx="10515600" cy="718608"/>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就業制限を考慮するその他項目</a:t>
            </a:r>
          </a:p>
        </p:txBody>
      </p:sp>
      <p:sp>
        <p:nvSpPr>
          <p:cNvPr id="4" name="テキスト ボックス 3">
            <a:extLst>
              <a:ext uri="{FF2B5EF4-FFF2-40B4-BE49-F238E27FC236}">
                <a16:creationId xmlns:a16="http://schemas.microsoft.com/office/drawing/2014/main" id="{897C8036-49B0-D6A6-161A-127D115FA331}"/>
              </a:ext>
            </a:extLst>
          </p:cNvPr>
          <p:cNvSpPr txBox="1"/>
          <p:nvPr/>
        </p:nvSpPr>
        <p:spPr>
          <a:xfrm>
            <a:off x="838200" y="992989"/>
            <a:ext cx="8596087"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①既往歴及び業務歴の調査　②自覚症状及び他覚症状の有無　③身長、体重、腹囲、視力及び聴力④胸部エックス線（及び喀痰検査）⑤血圧　⑥貧血検査　</a:t>
            </a:r>
            <a:r>
              <a:rPr lang="ja-JP" altLang="en-US" b="1" dirty="0">
                <a:latin typeface="Meiryo UI" panose="020B0604030504040204" pitchFamily="50" charset="-128"/>
                <a:ea typeface="Meiryo UI" panose="020B0604030504040204" pitchFamily="50" charset="-128"/>
              </a:rPr>
              <a:t>⑦肝機能検査　</a:t>
            </a:r>
            <a:r>
              <a:rPr lang="ja-JP" altLang="en-US" dirty="0">
                <a:latin typeface="Meiryo UI" panose="020B0604030504040204" pitchFamily="50" charset="-128"/>
                <a:ea typeface="Meiryo UI" panose="020B0604030504040204" pitchFamily="50" charset="-128"/>
              </a:rPr>
              <a:t>⑧血中脂質検査　⑨血糖検査　⑩尿検査　⑪心電図</a:t>
            </a:r>
          </a:p>
        </p:txBody>
      </p:sp>
      <p:pic>
        <p:nvPicPr>
          <p:cNvPr id="5" name="図 4">
            <a:extLst>
              <a:ext uri="{FF2B5EF4-FFF2-40B4-BE49-F238E27FC236}">
                <a16:creationId xmlns:a16="http://schemas.microsoft.com/office/drawing/2014/main" id="{CCF40DB7-07B4-539A-A7D9-50C256C1809D}"/>
              </a:ext>
            </a:extLst>
          </p:cNvPr>
          <p:cNvPicPr>
            <a:picLocks noChangeAspect="1"/>
          </p:cNvPicPr>
          <p:nvPr/>
        </p:nvPicPr>
        <p:blipFill>
          <a:blip r:embed="rId3"/>
          <a:stretch>
            <a:fillRect/>
          </a:stretch>
        </p:blipFill>
        <p:spPr>
          <a:xfrm>
            <a:off x="2795188" y="5865011"/>
            <a:ext cx="4381725" cy="596931"/>
          </a:xfrm>
          <a:prstGeom prst="rect">
            <a:avLst/>
          </a:prstGeom>
        </p:spPr>
      </p:pic>
      <p:pic>
        <p:nvPicPr>
          <p:cNvPr id="7" name="図 6">
            <a:extLst>
              <a:ext uri="{FF2B5EF4-FFF2-40B4-BE49-F238E27FC236}">
                <a16:creationId xmlns:a16="http://schemas.microsoft.com/office/drawing/2014/main" id="{8E4B714E-9EE2-9C59-82F0-8D3C3AF76378}"/>
              </a:ext>
            </a:extLst>
          </p:cNvPr>
          <p:cNvPicPr>
            <a:picLocks noChangeAspect="1"/>
          </p:cNvPicPr>
          <p:nvPr/>
        </p:nvPicPr>
        <p:blipFill>
          <a:blip r:embed="rId4"/>
          <a:stretch>
            <a:fillRect/>
          </a:stretch>
        </p:blipFill>
        <p:spPr>
          <a:xfrm>
            <a:off x="9728907" y="5721978"/>
            <a:ext cx="1981302" cy="501676"/>
          </a:xfrm>
          <a:prstGeom prst="rect">
            <a:avLst/>
          </a:prstGeom>
        </p:spPr>
      </p:pic>
      <p:sp>
        <p:nvSpPr>
          <p:cNvPr id="11" name="テキスト ボックス 10">
            <a:extLst>
              <a:ext uri="{FF2B5EF4-FFF2-40B4-BE49-F238E27FC236}">
                <a16:creationId xmlns:a16="http://schemas.microsoft.com/office/drawing/2014/main" id="{87809446-CC7E-D6AF-AFF0-70537A754462}"/>
              </a:ext>
            </a:extLst>
          </p:cNvPr>
          <p:cNvSpPr txBox="1"/>
          <p:nvPr/>
        </p:nvSpPr>
        <p:spPr>
          <a:xfrm>
            <a:off x="952500" y="1995485"/>
            <a:ext cx="10287000" cy="3693319"/>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肝機能検査　</a:t>
            </a:r>
            <a:endParaRPr lang="en-US" altLang="ja-JP" sz="28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人間ドック学会による要精査・治療基準：</a:t>
            </a:r>
            <a:r>
              <a:rPr lang="en-US" altLang="ja-JP" sz="2400" dirty="0">
                <a:latin typeface="Meiryo UI" panose="020B0604030504040204" pitchFamily="50" charset="-128"/>
                <a:ea typeface="Meiryo UI" panose="020B0604030504040204" pitchFamily="50" charset="-128"/>
              </a:rPr>
              <a:t>AST/ALT 51/51</a:t>
            </a:r>
            <a:r>
              <a:rPr lang="ja-JP" altLang="en-US" sz="2400" dirty="0">
                <a:latin typeface="Meiryo UI" panose="020B0604030504040204" pitchFamily="50" charset="-128"/>
                <a:ea typeface="Meiryo UI" panose="020B0604030504040204" pitchFamily="50" charset="-128"/>
              </a:rPr>
              <a:t>以上　</a:t>
            </a:r>
            <a:r>
              <a:rPr lang="en-US" altLang="ja-JP" sz="2400" dirty="0">
                <a:latin typeface="Meiryo UI" panose="020B0604030504040204" pitchFamily="50" charset="-128"/>
                <a:ea typeface="Meiryo UI" panose="020B0604030504040204" pitchFamily="50" charset="-128"/>
              </a:rPr>
              <a:t>γGTP101</a:t>
            </a:r>
            <a:r>
              <a:rPr lang="en-US" altLang="ja-JP" sz="2800" dirty="0">
                <a:latin typeface="Meiryo UI" panose="020B0604030504040204" pitchFamily="50" charset="-128"/>
                <a:ea typeface="Meiryo UI" panose="020B0604030504040204" pitchFamily="50" charset="-128"/>
              </a:rPr>
              <a:t> </a:t>
            </a:r>
          </a:p>
          <a:p>
            <a:endParaRPr lang="en-US" altLang="ja-JP" sz="8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就業制限を検討するのは？　</a:t>
            </a:r>
            <a:r>
              <a:rPr lang="en-US" altLang="ja-JP" sz="2400" b="1" dirty="0">
                <a:latin typeface="Meiryo UI" panose="020B0604030504040204" pitchFamily="50" charset="-128"/>
                <a:ea typeface="Meiryo UI" panose="020B0604030504040204" pitchFamily="50" charset="-128"/>
              </a:rPr>
              <a:t>ALT</a:t>
            </a: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200</a:t>
            </a:r>
            <a:r>
              <a:rPr lang="ja-JP" altLang="en-US" sz="2400" b="1" dirty="0">
                <a:latin typeface="Meiryo UI" panose="020B0604030504040204" pitchFamily="50" charset="-128"/>
                <a:ea typeface="Meiryo UI" panose="020B0604030504040204" pitchFamily="50" charset="-128"/>
              </a:rPr>
              <a:t>以上</a:t>
            </a:r>
            <a:endParaRPr lang="en-US" altLang="ja-JP" sz="2400" b="1"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（産業医科大学ポータルサイト「医師のための就業判定支援</a:t>
            </a:r>
            <a:r>
              <a:rPr lang="en-US" altLang="ja-JP" dirty="0">
                <a:latin typeface="Meiryo UI" panose="020B0604030504040204" pitchFamily="50" charset="-128"/>
                <a:ea typeface="Meiryo UI" panose="020B0604030504040204" pitchFamily="50" charset="-128"/>
              </a:rPr>
              <a:t>NAVI</a:t>
            </a:r>
            <a:r>
              <a:rPr lang="ja-JP" altLang="ja-JP" dirty="0">
                <a:latin typeface="Meiryo UI" panose="020B0604030504040204" pitchFamily="50" charset="-128"/>
                <a:ea typeface="Meiryo UI" panose="020B0604030504040204" pitchFamily="50" charset="-128"/>
              </a:rPr>
              <a:t>」就業制限を考慮する基準（参考）より）</a:t>
            </a:r>
          </a:p>
          <a:p>
            <a:endParaRPr lang="en-US" altLang="ja-JP" sz="6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※日本肝臓学会では　「奈良宣言２０２３」で、健康診断等で</a:t>
            </a:r>
            <a:r>
              <a:rPr lang="en-US" altLang="ja-JP" dirty="0">
                <a:latin typeface="Meiryo UI" panose="020B0604030504040204" pitchFamily="50" charset="-128"/>
                <a:ea typeface="Meiryo UI" panose="020B0604030504040204" pitchFamily="50" charset="-128"/>
              </a:rPr>
              <a:t>ALT</a:t>
            </a:r>
            <a:r>
              <a:rPr lang="ja-JP" altLang="ja-JP"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30U/L</a:t>
            </a:r>
            <a:r>
              <a:rPr lang="ja-JP" altLang="ja-JP" dirty="0">
                <a:latin typeface="Meiryo UI" panose="020B0604030504040204" pitchFamily="50" charset="-128"/>
                <a:ea typeface="Meiryo UI" panose="020B0604030504040204" pitchFamily="50" charset="-128"/>
              </a:rPr>
              <a:t>を超える場合、かかりつけ医を受診することを促しています。慢性肝臓病の早期発見、早期対応による将来の肝硬変・肝癌予防を目指しています。</a:t>
            </a:r>
            <a:endParaRPr lang="en-US" altLang="ja-JP" dirty="0">
              <a:latin typeface="Meiryo UI" panose="020B0604030504040204" pitchFamily="50" charset="-128"/>
              <a:ea typeface="Meiryo UI" panose="020B0604030504040204" pitchFamily="50" charset="-128"/>
            </a:endParaRPr>
          </a:p>
          <a:p>
            <a:endParaRPr lang="en-US" altLang="ja-JP" sz="8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慢性活動性肝炎や肝硬変では、安静・食生活の改善が大切であるので深夜業や 交替勤務、長時間残業を避ける就業制限を検討することもある（類型</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肝障害を起こす恐れのある化学物質を取り扱う作業者には事前に注意を喚起する</a:t>
            </a:r>
          </a:p>
        </p:txBody>
      </p:sp>
      <p:sp>
        <p:nvSpPr>
          <p:cNvPr id="3" name="スライド番号プレースホルダー 2">
            <a:extLst>
              <a:ext uri="{FF2B5EF4-FFF2-40B4-BE49-F238E27FC236}">
                <a16:creationId xmlns:a16="http://schemas.microsoft.com/office/drawing/2014/main" id="{6D97F893-FD9D-3BF5-4443-D3461BD36FF9}"/>
              </a:ext>
            </a:extLst>
          </p:cNvPr>
          <p:cNvSpPr>
            <a:spLocks noGrp="1"/>
          </p:cNvSpPr>
          <p:nvPr>
            <p:ph type="sldNum" sz="quarter" idx="12"/>
          </p:nvPr>
        </p:nvSpPr>
        <p:spPr/>
        <p:txBody>
          <a:bodyPr/>
          <a:lstStyle/>
          <a:p>
            <a:fld id="{B538DB2D-D9E1-415E-BEB7-91D71A0F428D}"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id="{5FBFF0E4-CC8B-3F6D-B21C-282982C84870}"/>
              </a:ext>
            </a:extLst>
          </p:cNvPr>
          <p:cNvSpPr txBox="1"/>
          <p:nvPr/>
        </p:nvSpPr>
        <p:spPr>
          <a:xfrm>
            <a:off x="9726445" y="6223654"/>
            <a:ext cx="2135335" cy="276999"/>
          </a:xfrm>
          <a:prstGeom prst="rect">
            <a:avLst/>
          </a:prstGeom>
          <a:noFill/>
        </p:spPr>
        <p:txBody>
          <a:bodyPr wrap="square">
            <a:spAutoFit/>
          </a:bodyPr>
          <a:lstStyle/>
          <a:p>
            <a:pPr marL="0" indent="0">
              <a:buNone/>
            </a:pPr>
            <a:r>
              <a:rPr lang="ja-JP" altLang="en-US" sz="1200" dirty="0">
                <a:latin typeface="+mn-ea"/>
                <a:hlinkClick r:id="rId5"/>
              </a:rPr>
              <a:t>健診判定マニュアル</a:t>
            </a:r>
            <a:r>
              <a:rPr lang="en-US" altLang="ja-JP" sz="1200" dirty="0">
                <a:latin typeface="+mn-ea"/>
                <a:hlinkClick r:id="rId5"/>
              </a:rPr>
              <a:t>(</a:t>
            </a:r>
            <a:r>
              <a:rPr lang="ja-JP" altLang="en-US" sz="1200" dirty="0">
                <a:latin typeface="+mn-ea"/>
                <a:hlinkClick r:id="rId5"/>
              </a:rPr>
              <a:t>同左</a:t>
            </a:r>
            <a:r>
              <a:rPr lang="en-US" altLang="ja-JP" sz="1200" dirty="0">
                <a:latin typeface="+mn-ea"/>
                <a:hlinkClick r:id="rId5"/>
              </a:rPr>
              <a:t>)</a:t>
            </a:r>
            <a:endParaRPr kumimoji="1" lang="en-US" altLang="ja-JP" sz="1200" dirty="0">
              <a:latin typeface="+mn-ea"/>
            </a:endParaRPr>
          </a:p>
        </p:txBody>
      </p:sp>
      <p:sp>
        <p:nvSpPr>
          <p:cNvPr id="10" name="テキスト ボックス 9">
            <a:extLst>
              <a:ext uri="{FF2B5EF4-FFF2-40B4-BE49-F238E27FC236}">
                <a16:creationId xmlns:a16="http://schemas.microsoft.com/office/drawing/2014/main" id="{AE66B2F3-5690-7FE1-872F-B26FCC26C6A4}"/>
              </a:ext>
            </a:extLst>
          </p:cNvPr>
          <p:cNvSpPr txBox="1"/>
          <p:nvPr/>
        </p:nvSpPr>
        <p:spPr>
          <a:xfrm>
            <a:off x="7176913" y="5992821"/>
            <a:ext cx="2427048" cy="461665"/>
          </a:xfrm>
          <a:prstGeom prst="rect">
            <a:avLst/>
          </a:prstGeom>
          <a:noFill/>
        </p:spPr>
        <p:txBody>
          <a:bodyPr wrap="square">
            <a:spAutoFit/>
          </a:bodyPr>
          <a:lstStyle/>
          <a:p>
            <a:r>
              <a:rPr lang="ja-JP" altLang="en-US" sz="1200" dirty="0">
                <a:latin typeface="+mn-ea"/>
                <a:hlinkClick r:id="rId6"/>
              </a:rPr>
              <a:t>医師のための就業判定支援</a:t>
            </a:r>
            <a:r>
              <a:rPr lang="en-US" altLang="ja-JP" sz="1200" dirty="0">
                <a:latin typeface="+mn-ea"/>
                <a:hlinkClick r:id="rId6"/>
              </a:rPr>
              <a:t>NAVI</a:t>
            </a:r>
          </a:p>
          <a:p>
            <a:r>
              <a:rPr lang="en-US" altLang="ja-JP" sz="1200" dirty="0">
                <a:latin typeface="+mn-ea"/>
                <a:hlinkClick r:id="rId6"/>
              </a:rPr>
              <a:t>(</a:t>
            </a:r>
            <a:r>
              <a:rPr lang="ja-JP" altLang="en-US" sz="1200" dirty="0">
                <a:latin typeface="+mn-ea"/>
                <a:hlinkClick r:id="rId6"/>
              </a:rPr>
              <a:t>産業医科大学ポータルサイト</a:t>
            </a:r>
            <a:r>
              <a:rPr lang="en-US" altLang="ja-JP" sz="1200" dirty="0">
                <a:latin typeface="+mn-ea"/>
                <a:hlinkClick r:id="rId6"/>
              </a:rPr>
              <a:t>)</a:t>
            </a:r>
            <a:endParaRPr lang="ja-JP" altLang="en-US" sz="1200" dirty="0">
              <a:latin typeface="+mn-ea"/>
            </a:endParaRPr>
          </a:p>
        </p:txBody>
      </p:sp>
    </p:spTree>
    <p:extLst>
      <p:ext uri="{BB962C8B-B14F-4D97-AF65-F5344CB8AC3E}">
        <p14:creationId xmlns:p14="http://schemas.microsoft.com/office/powerpoint/2010/main" val="304980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1029-2B57-DCCE-82C5-63DA244AC0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8D057E-F8D0-02C4-173E-0E88E90073C4}"/>
              </a:ext>
            </a:extLst>
          </p:cNvPr>
          <p:cNvSpPr>
            <a:spLocks noGrp="1"/>
          </p:cNvSpPr>
          <p:nvPr>
            <p:ph type="title"/>
          </p:nvPr>
        </p:nvSpPr>
        <p:spPr>
          <a:xfrm>
            <a:off x="838200" y="365126"/>
            <a:ext cx="10515600" cy="718608"/>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就業制限を考慮するその他項目</a:t>
            </a:r>
          </a:p>
        </p:txBody>
      </p:sp>
      <p:sp>
        <p:nvSpPr>
          <p:cNvPr id="4" name="テキスト ボックス 3">
            <a:extLst>
              <a:ext uri="{FF2B5EF4-FFF2-40B4-BE49-F238E27FC236}">
                <a16:creationId xmlns:a16="http://schemas.microsoft.com/office/drawing/2014/main" id="{3AAAD1B4-5F9D-54DD-1BFC-477278408D86}"/>
              </a:ext>
            </a:extLst>
          </p:cNvPr>
          <p:cNvSpPr txBox="1"/>
          <p:nvPr/>
        </p:nvSpPr>
        <p:spPr>
          <a:xfrm>
            <a:off x="838200" y="992989"/>
            <a:ext cx="8596087"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①既往歴及び業務歴の調査　②自覚症状及び他覚症状の有無　③身長、体重、腹囲、視力及び聴力④胸部エックス線（及び喀痰検査）⑤血圧　⑥貧血検査　⑦肝機能検査　</a:t>
            </a:r>
            <a:r>
              <a:rPr lang="ja-JP" altLang="en-US" b="1" dirty="0">
                <a:latin typeface="Meiryo UI" panose="020B0604030504040204" pitchFamily="50" charset="-128"/>
                <a:ea typeface="Meiryo UI" panose="020B0604030504040204" pitchFamily="50" charset="-128"/>
              </a:rPr>
              <a:t>⑧血中脂質検査　</a:t>
            </a:r>
            <a:r>
              <a:rPr lang="ja-JP" altLang="en-US" dirty="0">
                <a:latin typeface="Meiryo UI" panose="020B0604030504040204" pitchFamily="50" charset="-128"/>
                <a:ea typeface="Meiryo UI" panose="020B0604030504040204" pitchFamily="50" charset="-128"/>
              </a:rPr>
              <a:t>⑨血糖検査　⑩尿検査　⑪心電図</a:t>
            </a:r>
          </a:p>
        </p:txBody>
      </p:sp>
      <p:pic>
        <p:nvPicPr>
          <p:cNvPr id="5" name="図 4">
            <a:extLst>
              <a:ext uri="{FF2B5EF4-FFF2-40B4-BE49-F238E27FC236}">
                <a16:creationId xmlns:a16="http://schemas.microsoft.com/office/drawing/2014/main" id="{3EE1306F-A3B6-980F-9C35-22890B9C0EF0}"/>
              </a:ext>
            </a:extLst>
          </p:cNvPr>
          <p:cNvPicPr>
            <a:picLocks noChangeAspect="1"/>
          </p:cNvPicPr>
          <p:nvPr/>
        </p:nvPicPr>
        <p:blipFill>
          <a:blip r:embed="rId3"/>
          <a:stretch>
            <a:fillRect/>
          </a:stretch>
        </p:blipFill>
        <p:spPr>
          <a:xfrm>
            <a:off x="2861318" y="5947100"/>
            <a:ext cx="4381725" cy="596931"/>
          </a:xfrm>
          <a:prstGeom prst="rect">
            <a:avLst/>
          </a:prstGeom>
        </p:spPr>
      </p:pic>
      <p:pic>
        <p:nvPicPr>
          <p:cNvPr id="7" name="図 6">
            <a:extLst>
              <a:ext uri="{FF2B5EF4-FFF2-40B4-BE49-F238E27FC236}">
                <a16:creationId xmlns:a16="http://schemas.microsoft.com/office/drawing/2014/main" id="{B67070D1-951B-74DB-C7A5-748D87B3348D}"/>
              </a:ext>
            </a:extLst>
          </p:cNvPr>
          <p:cNvPicPr>
            <a:picLocks noChangeAspect="1"/>
          </p:cNvPicPr>
          <p:nvPr/>
        </p:nvPicPr>
        <p:blipFill>
          <a:blip r:embed="rId4"/>
          <a:stretch>
            <a:fillRect/>
          </a:stretch>
        </p:blipFill>
        <p:spPr>
          <a:xfrm>
            <a:off x="9824124" y="5713953"/>
            <a:ext cx="1981302" cy="501676"/>
          </a:xfrm>
          <a:prstGeom prst="rect">
            <a:avLst/>
          </a:prstGeom>
        </p:spPr>
      </p:pic>
      <p:sp>
        <p:nvSpPr>
          <p:cNvPr id="3" name="テキスト ボックス 2">
            <a:extLst>
              <a:ext uri="{FF2B5EF4-FFF2-40B4-BE49-F238E27FC236}">
                <a16:creationId xmlns:a16="http://schemas.microsoft.com/office/drawing/2014/main" id="{1C95759B-68F5-37BE-8DD3-07C22B22E97D}"/>
              </a:ext>
            </a:extLst>
          </p:cNvPr>
          <p:cNvSpPr txBox="1"/>
          <p:nvPr/>
        </p:nvSpPr>
        <p:spPr>
          <a:xfrm>
            <a:off x="520995" y="2058970"/>
            <a:ext cx="11174819" cy="3862596"/>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血中脂質検査</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人間ドック学会による要精査・治療基準：</a:t>
            </a:r>
            <a:r>
              <a:rPr lang="en-US" altLang="ja-JP" sz="2400" dirty="0">
                <a:latin typeface="Meiryo UI" panose="020B0604030504040204" pitchFamily="50" charset="-128"/>
                <a:ea typeface="Meiryo UI" panose="020B0604030504040204" pitchFamily="50" charset="-128"/>
              </a:rPr>
              <a:t>LDL180</a:t>
            </a:r>
            <a:r>
              <a:rPr lang="ja-JP" altLang="en-US" sz="2400" dirty="0">
                <a:latin typeface="Meiryo UI" panose="020B0604030504040204" pitchFamily="50" charset="-128"/>
                <a:ea typeface="Meiryo UI" panose="020B0604030504040204" pitchFamily="50" charset="-128"/>
              </a:rPr>
              <a:t>以上　</a:t>
            </a:r>
            <a:r>
              <a:rPr lang="en-US" altLang="ja-JP" sz="2400" dirty="0">
                <a:latin typeface="Meiryo UI" panose="020B0604030504040204" pitchFamily="50" charset="-128"/>
                <a:ea typeface="Meiryo UI" panose="020B0604030504040204" pitchFamily="50" charset="-128"/>
              </a:rPr>
              <a:t>TG500</a:t>
            </a:r>
            <a:r>
              <a:rPr lang="ja-JP" altLang="en-US" sz="2400" dirty="0">
                <a:latin typeface="Meiryo UI" panose="020B0604030504040204" pitchFamily="50" charset="-128"/>
                <a:ea typeface="Meiryo UI" panose="020B0604030504040204" pitchFamily="50" charset="-128"/>
              </a:rPr>
              <a:t>以上</a:t>
            </a:r>
            <a:endParaRPr lang="en-US" altLang="ja-JP" sz="2400" dirty="0">
              <a:latin typeface="Meiryo UI" panose="020B0604030504040204" pitchFamily="50" charset="-128"/>
              <a:ea typeface="Meiryo UI" panose="020B0604030504040204" pitchFamily="50" charset="-128"/>
            </a:endParaRPr>
          </a:p>
          <a:p>
            <a:endParaRPr kumimoji="1" lang="en-US" altLang="ja-JP" sz="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a:p>
            <a:r>
              <a:rPr lang="ja-JP" altLang="en-US" sz="2400" dirty="0">
                <a:solidFill>
                  <a:prstClr val="black"/>
                </a:solidFill>
                <a:latin typeface="Meiryo UI" panose="020B0604030504040204" pitchFamily="50" charset="-128"/>
                <a:ea typeface="Meiryo UI" panose="020B0604030504040204" pitchFamily="50" charset="-128"/>
              </a:rPr>
              <a:t>通常は、脂質異常症のみでの</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就業制限は不要</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ja-JP" sz="2400" dirty="0">
                <a:latin typeface="Meiryo UI" panose="020B0604030504040204" pitchFamily="50" charset="-128"/>
                <a:ea typeface="Meiryo UI" panose="020B0604030504040204" pitchFamily="50" charset="-128"/>
              </a:rPr>
              <a:t>就業制限　</a:t>
            </a:r>
            <a:r>
              <a:rPr lang="en-US" altLang="ja-JP" sz="2400" b="1" dirty="0">
                <a:latin typeface="Meiryo UI" panose="020B0604030504040204" pitchFamily="50" charset="-128"/>
                <a:ea typeface="Meiryo UI" panose="020B0604030504040204" pitchFamily="50" charset="-128"/>
              </a:rPr>
              <a:t>LDL-C</a:t>
            </a:r>
            <a:r>
              <a:rPr lang="ja-JP" altLang="ja-JP"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250</a:t>
            </a:r>
            <a:r>
              <a:rPr lang="ja-JP" altLang="ja-JP" sz="2400" b="1" dirty="0">
                <a:latin typeface="Meiryo UI" panose="020B0604030504040204" pitchFamily="50" charset="-128"/>
                <a:ea typeface="Meiryo UI" panose="020B0604030504040204" pitchFamily="50" charset="-128"/>
              </a:rPr>
              <a:t>以上</a:t>
            </a:r>
            <a:endParaRPr lang="en-US" altLang="ja-JP" sz="2400" b="1"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（日本動脈硬化学会</a:t>
            </a:r>
            <a:r>
              <a:rPr lang="en-US" altLang="ja-JP" dirty="0">
                <a:latin typeface="Meiryo UI" panose="020B0604030504040204" pitchFamily="50" charset="-128"/>
                <a:ea typeface="Meiryo UI" panose="020B0604030504040204" pitchFamily="50" charset="-128"/>
              </a:rPr>
              <a:t>HP</a:t>
            </a:r>
            <a:r>
              <a:rPr lang="ja-JP" altLang="ja-JP" dirty="0">
                <a:latin typeface="Meiryo UI" panose="020B0604030504040204" pitchFamily="50" charset="-128"/>
                <a:ea typeface="Meiryo UI" panose="020B0604030504040204" pitchFamily="50" charset="-128"/>
              </a:rPr>
              <a:t>　ガイドライン；成人家族性高コレステロール血症　診断基準から参照、家族性高コレス</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テロール血症で未治療の場合、早発性冠動脈疾患のリスクが非常に高いため）</a:t>
            </a:r>
            <a:endParaRPr lang="en-US" altLang="ja-JP" dirty="0">
              <a:latin typeface="Meiryo UI" panose="020B0604030504040204" pitchFamily="50" charset="-128"/>
              <a:ea typeface="Meiryo UI" panose="020B0604030504040204" pitchFamily="50" charset="-128"/>
            </a:endParaRPr>
          </a:p>
          <a:p>
            <a:endParaRPr lang="ja-JP" altLang="ja-JP" sz="800" dirty="0">
              <a:latin typeface="Meiryo UI" panose="020B0604030504040204" pitchFamily="50" charset="-128"/>
              <a:ea typeface="Meiryo UI" panose="020B0604030504040204" pitchFamily="50" charset="-128"/>
            </a:endParaRPr>
          </a:p>
          <a:p>
            <a:r>
              <a:rPr lang="ja-JP" altLang="ja-JP" sz="2000" dirty="0">
                <a:latin typeface="Meiryo UI" panose="020B0604030504040204" pitchFamily="50" charset="-128"/>
                <a:ea typeface="Meiryo UI" panose="020B0604030504040204" pitchFamily="50" charset="-128"/>
              </a:rPr>
              <a:t>　心臓突然死等のリスクがあるので、運転業務、業務に危険性が生じる場合には就業を制限する（類型２）</a:t>
            </a:r>
          </a:p>
          <a:p>
            <a:r>
              <a:rPr lang="ja-JP" altLang="en-US"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心疾患は果樹労働による労災対象であるので、時間外労働を制限する（類型１）</a:t>
            </a:r>
          </a:p>
          <a:p>
            <a:r>
              <a:rPr lang="ja-JP" altLang="ja-JP" sz="2000" dirty="0">
                <a:latin typeface="Meiryo UI" panose="020B0604030504040204" pitchFamily="50" charset="-128"/>
                <a:ea typeface="Meiryo UI" panose="020B0604030504040204" pitchFamily="50" charset="-128"/>
              </a:rPr>
              <a:t>　受診を促すために就業制限を検討する（類型３）</a:t>
            </a:r>
            <a:endParaRPr lang="en-US" altLang="ja-JP" sz="2000" dirty="0">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sz="2400" dirty="0">
                <a:solidFill>
                  <a:prstClr val="black"/>
                </a:solidFill>
                <a:latin typeface="Meiryo UI" panose="020B0604030504040204" pitchFamily="50" charset="-128"/>
                <a:ea typeface="Meiryo UI" panose="020B0604030504040204" pitchFamily="50" charset="-128"/>
              </a:rPr>
              <a:t>TG</a:t>
            </a:r>
            <a:r>
              <a:rPr lang="ja-JP" altLang="en-US" sz="2400" dirty="0">
                <a:solidFill>
                  <a:prstClr val="black"/>
                </a:solidFill>
                <a:latin typeface="Meiryo UI" panose="020B0604030504040204" pitchFamily="50" charset="-128"/>
                <a:ea typeface="Meiryo UI" panose="020B0604030504040204" pitchFamily="50" charset="-128"/>
              </a:rPr>
              <a:t>高値</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500mg/dl</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は、膵炎リスクが高まるので注意が必要</a:t>
            </a:r>
            <a:endParaRPr lang="en-US" altLang="ja-JP" sz="24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93CD2CAF-5FFA-CBB4-DB05-596A43944B10}"/>
              </a:ext>
            </a:extLst>
          </p:cNvPr>
          <p:cNvSpPr>
            <a:spLocks noGrp="1"/>
          </p:cNvSpPr>
          <p:nvPr>
            <p:ph type="sldNum" sz="quarter" idx="12"/>
          </p:nvPr>
        </p:nvSpPr>
        <p:spPr/>
        <p:txBody>
          <a:bodyPr/>
          <a:lstStyle/>
          <a:p>
            <a:fld id="{B538DB2D-D9E1-415E-BEB7-91D71A0F428D}" type="slidenum">
              <a:rPr kumimoji="1" lang="ja-JP" altLang="en-US" smtClean="0"/>
              <a:t>21</a:t>
            </a:fld>
            <a:endParaRPr kumimoji="1" lang="ja-JP" altLang="en-US"/>
          </a:p>
        </p:txBody>
      </p:sp>
      <p:sp>
        <p:nvSpPr>
          <p:cNvPr id="10" name="テキスト ボックス 9">
            <a:extLst>
              <a:ext uri="{FF2B5EF4-FFF2-40B4-BE49-F238E27FC236}">
                <a16:creationId xmlns:a16="http://schemas.microsoft.com/office/drawing/2014/main" id="{177160A8-2790-B1F4-4E4A-97F93AD8153B}"/>
              </a:ext>
            </a:extLst>
          </p:cNvPr>
          <p:cNvSpPr txBox="1"/>
          <p:nvPr/>
        </p:nvSpPr>
        <p:spPr>
          <a:xfrm>
            <a:off x="7397076" y="6062287"/>
            <a:ext cx="2427048" cy="461665"/>
          </a:xfrm>
          <a:prstGeom prst="rect">
            <a:avLst/>
          </a:prstGeom>
          <a:noFill/>
        </p:spPr>
        <p:txBody>
          <a:bodyPr wrap="square">
            <a:spAutoFit/>
          </a:bodyPr>
          <a:lstStyle/>
          <a:p>
            <a:r>
              <a:rPr lang="ja-JP" altLang="en-US" sz="1200" dirty="0">
                <a:latin typeface="+mn-ea"/>
                <a:hlinkClick r:id="rId5"/>
              </a:rPr>
              <a:t>医師のための就業判定支援</a:t>
            </a:r>
            <a:r>
              <a:rPr lang="en-US" altLang="ja-JP" sz="1200" dirty="0">
                <a:latin typeface="+mn-ea"/>
                <a:hlinkClick r:id="rId5"/>
              </a:rPr>
              <a:t>NAVI</a:t>
            </a:r>
          </a:p>
          <a:p>
            <a:r>
              <a:rPr lang="en-US" altLang="ja-JP" sz="1200" dirty="0">
                <a:latin typeface="+mn-ea"/>
                <a:hlinkClick r:id="rId5"/>
              </a:rPr>
              <a:t>(</a:t>
            </a:r>
            <a:r>
              <a:rPr lang="ja-JP" altLang="en-US" sz="1200" dirty="0">
                <a:latin typeface="+mn-ea"/>
                <a:hlinkClick r:id="rId5"/>
              </a:rPr>
              <a:t>産業医科大学ポータルサイト</a:t>
            </a:r>
            <a:r>
              <a:rPr lang="en-US" altLang="ja-JP" sz="1200" dirty="0">
                <a:latin typeface="+mn-ea"/>
                <a:hlinkClick r:id="rId5"/>
              </a:rPr>
              <a:t>)</a:t>
            </a:r>
            <a:endParaRPr lang="ja-JP" altLang="en-US" sz="1200" dirty="0">
              <a:latin typeface="+mn-ea"/>
            </a:endParaRPr>
          </a:p>
        </p:txBody>
      </p:sp>
      <p:sp>
        <p:nvSpPr>
          <p:cNvPr id="11" name="テキスト ボックス 10">
            <a:extLst>
              <a:ext uri="{FF2B5EF4-FFF2-40B4-BE49-F238E27FC236}">
                <a16:creationId xmlns:a16="http://schemas.microsoft.com/office/drawing/2014/main" id="{190ED9B8-6968-32CB-6D5E-93E5C6E3E90C}"/>
              </a:ext>
            </a:extLst>
          </p:cNvPr>
          <p:cNvSpPr txBox="1"/>
          <p:nvPr/>
        </p:nvSpPr>
        <p:spPr>
          <a:xfrm>
            <a:off x="9824124" y="6215629"/>
            <a:ext cx="2135335" cy="276999"/>
          </a:xfrm>
          <a:prstGeom prst="rect">
            <a:avLst/>
          </a:prstGeom>
          <a:noFill/>
        </p:spPr>
        <p:txBody>
          <a:bodyPr wrap="square">
            <a:spAutoFit/>
          </a:bodyPr>
          <a:lstStyle/>
          <a:p>
            <a:pPr marL="0" indent="0">
              <a:buNone/>
            </a:pPr>
            <a:r>
              <a:rPr lang="ja-JP" altLang="en-US" sz="1200" dirty="0">
                <a:latin typeface="+mn-ea"/>
                <a:hlinkClick r:id="rId6"/>
              </a:rPr>
              <a:t>健診判定マニュアル</a:t>
            </a:r>
            <a:r>
              <a:rPr lang="en-US" altLang="ja-JP" sz="1200" dirty="0">
                <a:latin typeface="+mn-ea"/>
                <a:hlinkClick r:id="rId6"/>
              </a:rPr>
              <a:t>(</a:t>
            </a:r>
            <a:r>
              <a:rPr lang="ja-JP" altLang="en-US" sz="1200" dirty="0">
                <a:latin typeface="+mn-ea"/>
                <a:hlinkClick r:id="rId6"/>
              </a:rPr>
              <a:t>同左</a:t>
            </a:r>
            <a:r>
              <a:rPr lang="en-US" altLang="ja-JP" sz="1200" dirty="0">
                <a:latin typeface="+mn-ea"/>
                <a:hlinkClick r:id="rId6"/>
              </a:rPr>
              <a:t>)</a:t>
            </a:r>
            <a:endParaRPr kumimoji="1" lang="en-US" altLang="ja-JP" sz="1200" dirty="0">
              <a:latin typeface="+mn-ea"/>
            </a:endParaRPr>
          </a:p>
        </p:txBody>
      </p:sp>
    </p:spTree>
    <p:extLst>
      <p:ext uri="{BB962C8B-B14F-4D97-AF65-F5344CB8AC3E}">
        <p14:creationId xmlns:p14="http://schemas.microsoft.com/office/powerpoint/2010/main" val="424338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1CAAD-D13C-40DE-477D-D59869DB64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D2A6A6-E078-6D7A-FC4E-C10D13C61657}"/>
              </a:ext>
            </a:extLst>
          </p:cNvPr>
          <p:cNvSpPr>
            <a:spLocks noGrp="1"/>
          </p:cNvSpPr>
          <p:nvPr>
            <p:ph type="title"/>
          </p:nvPr>
        </p:nvSpPr>
        <p:spPr>
          <a:xfrm>
            <a:off x="838200" y="365126"/>
            <a:ext cx="10515600" cy="718608"/>
          </a:xfrm>
        </p:spPr>
        <p:txBody>
          <a:bodyPr>
            <a:normAutofit/>
          </a:bodyPr>
          <a:lstStyle/>
          <a:p>
            <a:r>
              <a:rPr kumimoji="1" lang="ja-JP" altLang="en-US" sz="3200" dirty="0">
                <a:latin typeface="Meiryo UI" panose="020B0604030504040204" pitchFamily="50" charset="-128"/>
                <a:ea typeface="Meiryo UI" panose="020B0604030504040204" pitchFamily="50" charset="-128"/>
              </a:rPr>
              <a:t>就業制限を考慮するその他項目</a:t>
            </a:r>
          </a:p>
        </p:txBody>
      </p:sp>
      <p:sp>
        <p:nvSpPr>
          <p:cNvPr id="4" name="テキスト ボックス 3">
            <a:extLst>
              <a:ext uri="{FF2B5EF4-FFF2-40B4-BE49-F238E27FC236}">
                <a16:creationId xmlns:a16="http://schemas.microsoft.com/office/drawing/2014/main" id="{040AAE68-0C5E-40BC-9628-77A1EFF023B4}"/>
              </a:ext>
            </a:extLst>
          </p:cNvPr>
          <p:cNvSpPr txBox="1"/>
          <p:nvPr/>
        </p:nvSpPr>
        <p:spPr>
          <a:xfrm>
            <a:off x="956733" y="1666122"/>
            <a:ext cx="10066867"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400" dirty="0">
                <a:latin typeface="Meiryo UI" panose="020B0604030504040204" pitchFamily="50" charset="-128"/>
                <a:ea typeface="Meiryo UI" panose="020B0604030504040204" pitchFamily="50" charset="-128"/>
              </a:rPr>
              <a:t>①既往歴及び業務歴の調査　②自覚症状及び他覚症状の有無　③身長、体重、腹囲、視力及び聴力④胸部エックス線（及び喀痰検査）⑤血圧　⑥貧血検査　⑦肝機能検査　⑧血中脂質検査　⑨血糖検査　⑩尿検査　</a:t>
            </a:r>
            <a:r>
              <a:rPr lang="ja-JP" altLang="en-US" sz="2400" b="1" dirty="0">
                <a:latin typeface="Meiryo UI" panose="020B0604030504040204" pitchFamily="50" charset="-128"/>
                <a:ea typeface="Meiryo UI" panose="020B0604030504040204" pitchFamily="50" charset="-128"/>
              </a:rPr>
              <a:t>⑪</a:t>
            </a:r>
            <a:r>
              <a:rPr lang="ja-JP" altLang="en-US" sz="2400" dirty="0">
                <a:latin typeface="Meiryo UI" panose="020B0604030504040204" pitchFamily="50" charset="-128"/>
                <a:ea typeface="Meiryo UI" panose="020B0604030504040204" pitchFamily="50" charset="-128"/>
              </a:rPr>
              <a:t>心電図</a:t>
            </a:r>
          </a:p>
        </p:txBody>
      </p:sp>
      <p:pic>
        <p:nvPicPr>
          <p:cNvPr id="5" name="図 4">
            <a:extLst>
              <a:ext uri="{FF2B5EF4-FFF2-40B4-BE49-F238E27FC236}">
                <a16:creationId xmlns:a16="http://schemas.microsoft.com/office/drawing/2014/main" id="{A9B40B59-5FB6-AF90-6922-DF627DA5C559}"/>
              </a:ext>
            </a:extLst>
          </p:cNvPr>
          <p:cNvPicPr>
            <a:picLocks noChangeAspect="1"/>
          </p:cNvPicPr>
          <p:nvPr/>
        </p:nvPicPr>
        <p:blipFill>
          <a:blip r:embed="rId3"/>
          <a:stretch>
            <a:fillRect/>
          </a:stretch>
        </p:blipFill>
        <p:spPr>
          <a:xfrm>
            <a:off x="7275321" y="5092771"/>
            <a:ext cx="4381725" cy="596931"/>
          </a:xfrm>
          <a:prstGeom prst="rect">
            <a:avLst/>
          </a:prstGeom>
        </p:spPr>
      </p:pic>
      <p:pic>
        <p:nvPicPr>
          <p:cNvPr id="7" name="図 6">
            <a:extLst>
              <a:ext uri="{FF2B5EF4-FFF2-40B4-BE49-F238E27FC236}">
                <a16:creationId xmlns:a16="http://schemas.microsoft.com/office/drawing/2014/main" id="{C8502F81-86C5-B15B-DD44-8267262E6FF5}"/>
              </a:ext>
            </a:extLst>
          </p:cNvPr>
          <p:cNvPicPr>
            <a:picLocks noChangeAspect="1"/>
          </p:cNvPicPr>
          <p:nvPr/>
        </p:nvPicPr>
        <p:blipFill>
          <a:blip r:embed="rId4"/>
          <a:stretch>
            <a:fillRect/>
          </a:stretch>
        </p:blipFill>
        <p:spPr>
          <a:xfrm>
            <a:off x="9675744" y="5713953"/>
            <a:ext cx="1981302" cy="501676"/>
          </a:xfrm>
          <a:prstGeom prst="rect">
            <a:avLst/>
          </a:prstGeom>
        </p:spPr>
      </p:pic>
      <p:sp>
        <p:nvSpPr>
          <p:cNvPr id="11" name="テキスト ボックス 10">
            <a:extLst>
              <a:ext uri="{FF2B5EF4-FFF2-40B4-BE49-F238E27FC236}">
                <a16:creationId xmlns:a16="http://schemas.microsoft.com/office/drawing/2014/main" id="{CB6ADB29-E25C-6DA4-5A2D-A46ADDB813B0}"/>
              </a:ext>
            </a:extLst>
          </p:cNvPr>
          <p:cNvSpPr txBox="1"/>
          <p:nvPr/>
        </p:nvSpPr>
        <p:spPr>
          <a:xfrm>
            <a:off x="1924415" y="3256907"/>
            <a:ext cx="9099185"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その他の項目に関しても、就業状況や治療状況から類型１～３にあてはめて、必要があれば</a:t>
            </a:r>
            <a:r>
              <a:rPr lang="ja-JP" altLang="en-US" sz="2400" dirty="0">
                <a:latin typeface="Meiryo UI" panose="020B0604030504040204" pitchFamily="50" charset="-128"/>
                <a:ea typeface="Meiryo UI" panose="020B0604030504040204" pitchFamily="50" charset="-128"/>
              </a:rPr>
              <a:t>就業制限を考慮する</a:t>
            </a:r>
            <a:endParaRPr lang="en-US" altLang="ja-JP" sz="2400" dirty="0">
              <a:latin typeface="Meiryo UI" panose="020B0604030504040204" pitchFamily="50" charset="-128"/>
              <a:ea typeface="Meiryo UI" panose="020B0604030504040204" pitchFamily="50" charset="-128"/>
            </a:endParaRPr>
          </a:p>
          <a:p>
            <a:r>
              <a:rPr lang="ja-JP" altLang="en-US" sz="2400" dirty="0"/>
              <a:t>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急な視力・聴力低下、胸部エックス線（感染性所見など）</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極端な貧血、尿検査→腎機能障害　など</a:t>
            </a:r>
            <a:endParaRPr kumimoji="1" lang="ja-JP" altLang="en-US" sz="24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F122058-5EB6-7AB6-ED4D-06FDEC910DCE}"/>
              </a:ext>
            </a:extLst>
          </p:cNvPr>
          <p:cNvSpPr>
            <a:spLocks noGrp="1"/>
          </p:cNvSpPr>
          <p:nvPr>
            <p:ph type="sldNum" sz="quarter" idx="12"/>
          </p:nvPr>
        </p:nvSpPr>
        <p:spPr/>
        <p:txBody>
          <a:bodyPr/>
          <a:lstStyle/>
          <a:p>
            <a:fld id="{B538DB2D-D9E1-415E-BEB7-91D71A0F428D}" type="slidenum">
              <a:rPr kumimoji="1" lang="ja-JP" altLang="en-US" smtClean="0"/>
              <a:t>22</a:t>
            </a:fld>
            <a:endParaRPr kumimoji="1" lang="ja-JP" altLang="en-US" dirty="0"/>
          </a:p>
        </p:txBody>
      </p:sp>
      <p:sp>
        <p:nvSpPr>
          <p:cNvPr id="9" name="テキスト ボックス 8">
            <a:extLst>
              <a:ext uri="{FF2B5EF4-FFF2-40B4-BE49-F238E27FC236}">
                <a16:creationId xmlns:a16="http://schemas.microsoft.com/office/drawing/2014/main" id="{26044959-20B3-B340-183A-0619F8E11C7F}"/>
              </a:ext>
            </a:extLst>
          </p:cNvPr>
          <p:cNvSpPr txBox="1"/>
          <p:nvPr/>
        </p:nvSpPr>
        <p:spPr>
          <a:xfrm>
            <a:off x="7296935" y="5783813"/>
            <a:ext cx="2427048" cy="461665"/>
          </a:xfrm>
          <a:prstGeom prst="rect">
            <a:avLst/>
          </a:prstGeom>
          <a:noFill/>
        </p:spPr>
        <p:txBody>
          <a:bodyPr wrap="square">
            <a:spAutoFit/>
          </a:bodyPr>
          <a:lstStyle/>
          <a:p>
            <a:r>
              <a:rPr lang="ja-JP" altLang="en-US" sz="1200" dirty="0">
                <a:latin typeface="+mn-ea"/>
                <a:hlinkClick r:id="rId5"/>
              </a:rPr>
              <a:t>医師のための就業判定支援</a:t>
            </a:r>
            <a:r>
              <a:rPr lang="en-US" altLang="ja-JP" sz="1200" dirty="0">
                <a:latin typeface="+mn-ea"/>
                <a:hlinkClick r:id="rId5"/>
              </a:rPr>
              <a:t>NAVI</a:t>
            </a:r>
          </a:p>
          <a:p>
            <a:r>
              <a:rPr lang="en-US" altLang="ja-JP" sz="1200" dirty="0">
                <a:latin typeface="+mn-ea"/>
                <a:hlinkClick r:id="rId5"/>
              </a:rPr>
              <a:t>(</a:t>
            </a:r>
            <a:r>
              <a:rPr lang="ja-JP" altLang="en-US" sz="1200" dirty="0">
                <a:latin typeface="+mn-ea"/>
                <a:hlinkClick r:id="rId5"/>
              </a:rPr>
              <a:t>産業医科大学ポータルサイト</a:t>
            </a:r>
            <a:r>
              <a:rPr lang="en-US" altLang="ja-JP" sz="1200" dirty="0">
                <a:latin typeface="+mn-ea"/>
                <a:hlinkClick r:id="rId5"/>
              </a:rPr>
              <a:t>)</a:t>
            </a:r>
            <a:endParaRPr lang="ja-JP" altLang="en-US" sz="1200" dirty="0">
              <a:latin typeface="+mn-ea"/>
            </a:endParaRPr>
          </a:p>
        </p:txBody>
      </p:sp>
      <p:sp>
        <p:nvSpPr>
          <p:cNvPr id="10" name="テキスト ボックス 9">
            <a:extLst>
              <a:ext uri="{FF2B5EF4-FFF2-40B4-BE49-F238E27FC236}">
                <a16:creationId xmlns:a16="http://schemas.microsoft.com/office/drawing/2014/main" id="{11F4BFC7-D596-EDF3-C676-D6B8C5E7EC9E}"/>
              </a:ext>
            </a:extLst>
          </p:cNvPr>
          <p:cNvSpPr txBox="1"/>
          <p:nvPr/>
        </p:nvSpPr>
        <p:spPr>
          <a:xfrm>
            <a:off x="9723983" y="6204834"/>
            <a:ext cx="2135335" cy="276999"/>
          </a:xfrm>
          <a:prstGeom prst="rect">
            <a:avLst/>
          </a:prstGeom>
          <a:noFill/>
        </p:spPr>
        <p:txBody>
          <a:bodyPr wrap="square">
            <a:spAutoFit/>
          </a:bodyPr>
          <a:lstStyle/>
          <a:p>
            <a:pPr marL="0" indent="0">
              <a:buNone/>
            </a:pPr>
            <a:r>
              <a:rPr lang="ja-JP" altLang="en-US" sz="1200" dirty="0">
                <a:latin typeface="+mn-ea"/>
                <a:hlinkClick r:id="rId6"/>
              </a:rPr>
              <a:t>健診判定マニュアル</a:t>
            </a:r>
            <a:r>
              <a:rPr lang="en-US" altLang="ja-JP" sz="1200" dirty="0">
                <a:latin typeface="+mn-ea"/>
                <a:hlinkClick r:id="rId6"/>
              </a:rPr>
              <a:t>(</a:t>
            </a:r>
            <a:r>
              <a:rPr lang="ja-JP" altLang="en-US" sz="1200" dirty="0">
                <a:latin typeface="+mn-ea"/>
                <a:hlinkClick r:id="rId6"/>
              </a:rPr>
              <a:t>同左</a:t>
            </a:r>
            <a:r>
              <a:rPr lang="en-US" altLang="ja-JP" sz="1200" dirty="0">
                <a:latin typeface="+mn-ea"/>
                <a:hlinkClick r:id="rId6"/>
              </a:rPr>
              <a:t>)</a:t>
            </a:r>
            <a:endParaRPr kumimoji="1" lang="en-US" altLang="ja-JP" sz="1200" dirty="0">
              <a:latin typeface="+mn-ea"/>
            </a:endParaRPr>
          </a:p>
        </p:txBody>
      </p:sp>
    </p:spTree>
    <p:extLst>
      <p:ext uri="{BB962C8B-B14F-4D97-AF65-F5344CB8AC3E}">
        <p14:creationId xmlns:p14="http://schemas.microsoft.com/office/powerpoint/2010/main" val="390175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E892E77-638B-2DC2-C06B-12733882E91B}"/>
              </a:ext>
            </a:extLst>
          </p:cNvPr>
          <p:cNvSpPr>
            <a:spLocks noGrp="1"/>
          </p:cNvSpPr>
          <p:nvPr>
            <p:ph type="sldNum" sz="quarter" idx="12"/>
          </p:nvPr>
        </p:nvSpPr>
        <p:spPr/>
        <p:txBody>
          <a:bodyPr/>
          <a:lstStyle/>
          <a:p>
            <a:fld id="{B538DB2D-D9E1-415E-BEB7-91D71A0F428D}" type="slidenum">
              <a:rPr kumimoji="1" lang="ja-JP" altLang="en-US" smtClean="0"/>
              <a:t>23</a:t>
            </a:fld>
            <a:endParaRPr kumimoji="1" lang="ja-JP" altLang="en-US"/>
          </a:p>
        </p:txBody>
      </p:sp>
      <p:sp>
        <p:nvSpPr>
          <p:cNvPr id="7" name="テキスト ボックス 6">
            <a:extLst>
              <a:ext uri="{FF2B5EF4-FFF2-40B4-BE49-F238E27FC236}">
                <a16:creationId xmlns:a16="http://schemas.microsoft.com/office/drawing/2014/main" id="{FF27C742-9623-C5B6-CFF7-B448BE0FA25C}"/>
              </a:ext>
            </a:extLst>
          </p:cNvPr>
          <p:cNvSpPr txBox="1"/>
          <p:nvPr/>
        </p:nvSpPr>
        <p:spPr>
          <a:xfrm>
            <a:off x="5316279" y="606072"/>
            <a:ext cx="1658679" cy="6086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ja-JP" altLang="en-US"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 わ り に</a:t>
            </a:r>
            <a:endParaRPr kumimoji="1" lang="en-US" altLang="ja-JP"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9D8DA807-0F05-E82F-85AE-48E6693208F4}"/>
              </a:ext>
            </a:extLst>
          </p:cNvPr>
          <p:cNvSpPr txBox="1"/>
          <p:nvPr/>
        </p:nvSpPr>
        <p:spPr>
          <a:xfrm>
            <a:off x="584790" y="1443563"/>
            <a:ext cx="11121656" cy="3046988"/>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　労働安全衛生法に基づく健康診断の趣意は、現在</a:t>
            </a:r>
            <a:r>
              <a:rPr lang="ja-JP" altLang="en-US" sz="2400" dirty="0">
                <a:latin typeface="Meiryo UI" panose="020B0604030504040204" pitchFamily="50" charset="-128"/>
                <a:ea typeface="Meiryo UI" panose="020B0604030504040204" pitchFamily="50" charset="-128"/>
              </a:rPr>
              <a:t>就労している作業の継続可能性について医学的見地より医師（あるいは歯科医師）が事業所に対して意見を述べるものであり、労働者の健康保持増進とともに、健康かつ安全に業務を遂行するための法的措置です。</a:t>
            </a:r>
            <a:endParaRPr lang="en-US" altLang="ja-JP" sz="2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就業制限の判断の際は、労働安全衛生法に基づく健康診断結果個人票の記載事項である、性別・年齢・作業内容・作業従事歴</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ばく露歴</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を把握した上で、本資料も参考にご判断いただければ幸いです。</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本資料を取りまとめるにあたり、当センター産業保健相談員である　岡本まさ子先生に協力をしていただきました。この場を借りてお礼を申し上げます。</a:t>
            </a: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5C2989F2-745A-8295-383C-923037028E76}"/>
              </a:ext>
            </a:extLst>
          </p:cNvPr>
          <p:cNvSpPr txBox="1"/>
          <p:nvPr/>
        </p:nvSpPr>
        <p:spPr>
          <a:xfrm>
            <a:off x="6804835" y="4728680"/>
            <a:ext cx="4901611"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独立行政法人労働者健康安全機構</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山梨産業保健総合支援センター</a:t>
            </a:r>
            <a:endParaRPr kumimoji="1" lang="ja-JP" altLang="en-US" sz="20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0A256B9-DD4E-A21B-F97E-F1DDA7E2DCEA}"/>
              </a:ext>
            </a:extLst>
          </p:cNvPr>
          <p:cNvSpPr txBox="1"/>
          <p:nvPr/>
        </p:nvSpPr>
        <p:spPr>
          <a:xfrm>
            <a:off x="7009512" y="5665626"/>
            <a:ext cx="4492256" cy="58477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所長　　</a:t>
            </a:r>
            <a:r>
              <a:rPr kumimoji="1" lang="ja-JP" altLang="en-US" sz="3200" dirty="0">
                <a:latin typeface="HG正楷書体-PRO" panose="03000600000000000000" pitchFamily="66" charset="-128"/>
                <a:ea typeface="HG正楷書体-PRO" panose="03000600000000000000" pitchFamily="66" charset="-128"/>
              </a:rPr>
              <a:t>髙　橋　　英　尚</a:t>
            </a:r>
            <a:endParaRPr kumimoji="1" lang="ja-JP" altLang="en-US" sz="2400" dirty="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63301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714F60-2E7B-6743-17F1-02BA2FA1D76E}"/>
              </a:ext>
            </a:extLst>
          </p:cNvPr>
          <p:cNvSpPr>
            <a:spLocks noGrp="1"/>
          </p:cNvSpPr>
          <p:nvPr>
            <p:ph type="title"/>
          </p:nvPr>
        </p:nvSpPr>
        <p:spPr>
          <a:xfrm>
            <a:off x="838200" y="365126"/>
            <a:ext cx="10515600" cy="913342"/>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　関連する法律・指針</a:t>
            </a:r>
          </a:p>
        </p:txBody>
      </p:sp>
      <p:sp>
        <p:nvSpPr>
          <p:cNvPr id="3" name="コンテンツ プレースホルダー 2">
            <a:extLst>
              <a:ext uri="{FF2B5EF4-FFF2-40B4-BE49-F238E27FC236}">
                <a16:creationId xmlns:a16="http://schemas.microsoft.com/office/drawing/2014/main" id="{A98E9C04-7FAF-6DD8-AF66-132354A5DE88}"/>
              </a:ext>
            </a:extLst>
          </p:cNvPr>
          <p:cNvSpPr>
            <a:spLocks noGrp="1"/>
          </p:cNvSpPr>
          <p:nvPr>
            <p:ph idx="1"/>
          </p:nvPr>
        </p:nvSpPr>
        <p:spPr>
          <a:xfrm>
            <a:off x="1168400" y="1884892"/>
            <a:ext cx="10515600" cy="4033308"/>
          </a:xfrm>
        </p:spPr>
        <p:txBody>
          <a:bodyPr>
            <a:normAutofit/>
          </a:bodyPr>
          <a:lstStyle/>
          <a:p>
            <a:r>
              <a:rPr kumimoji="1" lang="ja-JP" altLang="en-US" sz="3200" dirty="0">
                <a:latin typeface="Meiryo UI" panose="020B0604030504040204" pitchFamily="50" charset="-128"/>
                <a:ea typeface="Meiryo UI" panose="020B0604030504040204" pitchFamily="50" charset="-128"/>
              </a:rPr>
              <a:t>労働安全衛生法　第</a:t>
            </a:r>
            <a:r>
              <a:rPr kumimoji="1" lang="en-US" altLang="ja-JP" sz="3200" dirty="0">
                <a:latin typeface="Meiryo UI" panose="020B0604030504040204" pitchFamily="50" charset="-128"/>
                <a:ea typeface="Meiryo UI" panose="020B0604030504040204" pitchFamily="50" charset="-128"/>
              </a:rPr>
              <a:t>66</a:t>
            </a:r>
            <a:r>
              <a:rPr kumimoji="1" lang="ja-JP" altLang="en-US" sz="3200" dirty="0">
                <a:latin typeface="Meiryo UI" panose="020B0604030504040204" pitchFamily="50" charset="-128"/>
                <a:ea typeface="Meiryo UI" panose="020B0604030504040204" pitchFamily="50" charset="-128"/>
              </a:rPr>
              <a:t>条</a:t>
            </a:r>
            <a:endParaRPr kumimoji="1" lang="en-US" altLang="ja-JP" sz="3200" dirty="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労働安全衛生規則　第</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編 第</a:t>
            </a:r>
            <a:r>
              <a:rPr kumimoji="1" lang="en-US" altLang="ja-JP" sz="3200" dirty="0">
                <a:latin typeface="Meiryo UI" panose="020B0604030504040204" pitchFamily="50" charset="-128"/>
                <a:ea typeface="Meiryo UI" panose="020B0604030504040204" pitchFamily="50" charset="-128"/>
              </a:rPr>
              <a:t>6</a:t>
            </a:r>
            <a:r>
              <a:rPr kumimoji="1" lang="ja-JP" altLang="en-US" sz="3200" dirty="0">
                <a:latin typeface="Meiryo UI" panose="020B0604030504040204" pitchFamily="50" charset="-128"/>
                <a:ea typeface="Meiryo UI" panose="020B0604030504040204" pitchFamily="50" charset="-128"/>
              </a:rPr>
              <a:t>章 第</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節の２　第</a:t>
            </a:r>
            <a:r>
              <a:rPr kumimoji="1" lang="en-US" altLang="ja-JP" sz="3200" dirty="0">
                <a:latin typeface="Meiryo UI" panose="020B0604030504040204" pitchFamily="50" charset="-128"/>
                <a:ea typeface="Meiryo UI" panose="020B0604030504040204" pitchFamily="50" charset="-128"/>
              </a:rPr>
              <a:t>43</a:t>
            </a:r>
            <a:r>
              <a:rPr kumimoji="1" lang="ja-JP" altLang="en-US" sz="3200" dirty="0">
                <a:latin typeface="Meiryo UI" panose="020B0604030504040204" pitchFamily="50" charset="-128"/>
                <a:ea typeface="Meiryo UI" panose="020B0604030504040204" pitchFamily="50" charset="-128"/>
              </a:rPr>
              <a:t>条～</a:t>
            </a:r>
            <a:endParaRPr kumimoji="1" lang="en-US" altLang="ja-JP" sz="3200" dirty="0">
              <a:latin typeface="Meiryo UI" panose="020B0604030504040204" pitchFamily="50" charset="-128"/>
              <a:ea typeface="Meiryo UI" panose="020B0604030504040204" pitchFamily="50" charset="-128"/>
            </a:endParaRPr>
          </a:p>
          <a:p>
            <a:pPr marL="0" indent="0">
              <a:buNone/>
            </a:pPr>
            <a:endParaRPr kumimoji="1" lang="en-US" altLang="ja-JP" sz="3200" dirty="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健康診断結果に基づき事業者が講ずべき措置　指針</a:t>
            </a:r>
            <a:endParaRPr lang="en-US" altLang="ja-JP" sz="32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rPr>
              <a:t>年</a:t>
            </a:r>
            <a:r>
              <a:rPr kumimoji="1" lang="en-US" altLang="zh-TW" sz="2400" dirty="0">
                <a:latin typeface="Meiryo UI" panose="020B0604030504040204" pitchFamily="50" charset="-128"/>
                <a:ea typeface="Meiryo UI" panose="020B0604030504040204" pitchFamily="50" charset="-128"/>
              </a:rPr>
              <a:t>10</a:t>
            </a:r>
            <a:r>
              <a:rPr kumimoji="1" lang="zh-TW"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1</a:t>
            </a:r>
            <a:r>
              <a:rPr kumimoji="1" lang="zh-TW" altLang="en-US" sz="2400" dirty="0">
                <a:latin typeface="Meiryo UI" panose="020B0604030504040204" pitchFamily="50" charset="-128"/>
                <a:ea typeface="Meiryo UI" panose="020B0604030504040204" pitchFamily="50" charset="-128"/>
              </a:rPr>
              <a:t>日 健康診断結果措置指針公示第１号</a:t>
            </a:r>
            <a:r>
              <a:rPr kumimoji="1" lang="en-US" altLang="zh-TW" sz="2000" dirty="0">
                <a:latin typeface="Meiryo UI" panose="020B0604030504040204" pitchFamily="50" charset="-128"/>
                <a:ea typeface="Meiryo UI" panose="020B0604030504040204" pitchFamily="50" charset="-128"/>
              </a:rPr>
              <a:t>(H29.4.14</a:t>
            </a:r>
            <a:r>
              <a:rPr kumimoji="1" lang="ja-JP" altLang="en-US" sz="2000" dirty="0">
                <a:latin typeface="Meiryo UI" panose="020B0604030504040204" pitchFamily="50" charset="-128"/>
                <a:ea typeface="Meiryo UI" panose="020B0604030504040204" pitchFamily="50" charset="-128"/>
              </a:rPr>
              <a:t>最終改正</a:t>
            </a:r>
            <a:r>
              <a:rPr kumimoji="1" lang="en-US" altLang="ja-JP" sz="20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a:t>
            </a:r>
          </a:p>
        </p:txBody>
      </p:sp>
      <p:sp>
        <p:nvSpPr>
          <p:cNvPr id="4" name="左大かっこ 3">
            <a:extLst>
              <a:ext uri="{FF2B5EF4-FFF2-40B4-BE49-F238E27FC236}">
                <a16:creationId xmlns:a16="http://schemas.microsoft.com/office/drawing/2014/main" id="{25B63BA7-17CF-4F43-F1D8-745A06E3047C}"/>
              </a:ext>
            </a:extLst>
          </p:cNvPr>
          <p:cNvSpPr/>
          <p:nvPr/>
        </p:nvSpPr>
        <p:spPr>
          <a:xfrm>
            <a:off x="1049866" y="1884892"/>
            <a:ext cx="237067" cy="154410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262C49E-BD71-5283-4C95-10C439A71B61}"/>
              </a:ext>
            </a:extLst>
          </p:cNvPr>
          <p:cNvPicPr>
            <a:picLocks noChangeAspect="1"/>
          </p:cNvPicPr>
          <p:nvPr/>
        </p:nvPicPr>
        <p:blipFill>
          <a:blip r:embed="rId3"/>
          <a:stretch>
            <a:fillRect/>
          </a:stretch>
        </p:blipFill>
        <p:spPr>
          <a:xfrm>
            <a:off x="10298376" y="3746829"/>
            <a:ext cx="1131624" cy="1589314"/>
          </a:xfrm>
          <a:prstGeom prst="rect">
            <a:avLst/>
          </a:prstGeom>
        </p:spPr>
      </p:pic>
      <p:sp>
        <p:nvSpPr>
          <p:cNvPr id="6" name="テキスト ボックス 5">
            <a:extLst>
              <a:ext uri="{FF2B5EF4-FFF2-40B4-BE49-F238E27FC236}">
                <a16:creationId xmlns:a16="http://schemas.microsoft.com/office/drawing/2014/main" id="{2EA41B6A-6D63-8E61-939B-D190869D26BD}"/>
              </a:ext>
            </a:extLst>
          </p:cNvPr>
          <p:cNvSpPr txBox="1"/>
          <p:nvPr/>
        </p:nvSpPr>
        <p:spPr>
          <a:xfrm>
            <a:off x="9053286" y="5870674"/>
            <a:ext cx="2300514" cy="338554"/>
          </a:xfrm>
          <a:prstGeom prst="rect">
            <a:avLst/>
          </a:prstGeom>
          <a:noFill/>
        </p:spPr>
        <p:txBody>
          <a:bodyPr wrap="square">
            <a:spAutoFit/>
          </a:bodyPr>
          <a:lstStyle/>
          <a:p>
            <a:r>
              <a:rPr lang="zh-TW" altLang="en-US" sz="1600" dirty="0">
                <a:latin typeface="Meiryo UI" panose="020B0604030504040204" pitchFamily="50" charset="-128"/>
                <a:ea typeface="Meiryo UI" panose="020B0604030504040204" pitchFamily="50" charset="-128"/>
                <a:hlinkClick r:id="rId4"/>
              </a:rPr>
              <a:t>健診指針</a:t>
            </a:r>
            <a:r>
              <a:rPr lang="en-US" altLang="zh-TW" sz="1600" dirty="0">
                <a:latin typeface="Meiryo UI" panose="020B0604030504040204" pitchFamily="50" charset="-128"/>
                <a:ea typeface="Meiryo UI" panose="020B0604030504040204" pitchFamily="50" charset="-128"/>
                <a:hlinkClick r:id="rId4"/>
              </a:rPr>
              <a:t>(</a:t>
            </a:r>
            <a:r>
              <a:rPr lang="zh-TW" altLang="en-US" sz="1600" dirty="0">
                <a:latin typeface="Meiryo UI" panose="020B0604030504040204" pitchFamily="50" charset="-128"/>
                <a:ea typeface="Meiryo UI" panose="020B0604030504040204" pitchFamily="50" charset="-128"/>
                <a:hlinkClick r:id="rId4"/>
              </a:rPr>
              <a:t>厚労省</a:t>
            </a:r>
            <a:r>
              <a:rPr lang="en-US" altLang="zh-TW" sz="1600" dirty="0">
                <a:latin typeface="Meiryo UI" panose="020B0604030504040204" pitchFamily="50" charset="-128"/>
                <a:ea typeface="Meiryo UI" panose="020B0604030504040204" pitchFamily="50" charset="-128"/>
                <a:hlinkClick r:id="rId4"/>
              </a:rPr>
              <a:t>HP)</a:t>
            </a:r>
            <a:endParaRPr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E3BD8874-4334-499D-8D1A-EB1439CBD099}"/>
              </a:ext>
            </a:extLst>
          </p:cNvPr>
          <p:cNvSpPr>
            <a:spLocks noGrp="1"/>
          </p:cNvSpPr>
          <p:nvPr>
            <p:ph type="sldNum" sz="quarter" idx="12"/>
          </p:nvPr>
        </p:nvSpPr>
        <p:spPr/>
        <p:txBody>
          <a:bodyPr/>
          <a:lstStyle/>
          <a:p>
            <a:fld id="{B538DB2D-D9E1-415E-BEB7-91D71A0F428D}" type="slidenum">
              <a:rPr kumimoji="1" lang="ja-JP" altLang="en-US" smtClean="0"/>
              <a:t>3</a:t>
            </a:fld>
            <a:endParaRPr kumimoji="1" lang="ja-JP" altLang="en-US"/>
          </a:p>
        </p:txBody>
      </p:sp>
    </p:spTree>
    <p:extLst>
      <p:ext uri="{BB962C8B-B14F-4D97-AF65-F5344CB8AC3E}">
        <p14:creationId xmlns:p14="http://schemas.microsoft.com/office/powerpoint/2010/main" val="64792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260D-A108-EE9E-7FE5-4E69E856DA87}"/>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45FF3F94-55AA-F71F-BA5C-DD897751B65B}"/>
              </a:ext>
            </a:extLst>
          </p:cNvPr>
          <p:cNvPicPr>
            <a:picLocks noChangeAspect="1"/>
          </p:cNvPicPr>
          <p:nvPr/>
        </p:nvPicPr>
        <p:blipFill>
          <a:blip r:embed="rId3"/>
          <a:stretch>
            <a:fillRect/>
          </a:stretch>
        </p:blipFill>
        <p:spPr>
          <a:xfrm>
            <a:off x="6820217" y="4225137"/>
            <a:ext cx="1301045" cy="1741906"/>
          </a:xfrm>
          <a:prstGeom prst="rect">
            <a:avLst/>
          </a:prstGeom>
        </p:spPr>
      </p:pic>
      <p:pic>
        <p:nvPicPr>
          <p:cNvPr id="7" name="図 6">
            <a:extLst>
              <a:ext uri="{FF2B5EF4-FFF2-40B4-BE49-F238E27FC236}">
                <a16:creationId xmlns:a16="http://schemas.microsoft.com/office/drawing/2014/main" id="{CDE97539-85A7-1EE1-E8C9-A2E7E3D6D6C8}"/>
              </a:ext>
            </a:extLst>
          </p:cNvPr>
          <p:cNvPicPr>
            <a:picLocks noChangeAspect="1"/>
          </p:cNvPicPr>
          <p:nvPr/>
        </p:nvPicPr>
        <p:blipFill>
          <a:blip r:embed="rId4"/>
          <a:stretch>
            <a:fillRect/>
          </a:stretch>
        </p:blipFill>
        <p:spPr>
          <a:xfrm>
            <a:off x="1561462" y="4125480"/>
            <a:ext cx="1153130" cy="1637128"/>
          </a:xfrm>
          <a:prstGeom prst="rect">
            <a:avLst/>
          </a:prstGeom>
        </p:spPr>
      </p:pic>
      <p:sp>
        <p:nvSpPr>
          <p:cNvPr id="2" name="タイトル 1">
            <a:extLst>
              <a:ext uri="{FF2B5EF4-FFF2-40B4-BE49-F238E27FC236}">
                <a16:creationId xmlns:a16="http://schemas.microsoft.com/office/drawing/2014/main" id="{0244A60D-D921-4E85-A5CE-864FCFBE7D9A}"/>
              </a:ext>
            </a:extLst>
          </p:cNvPr>
          <p:cNvSpPr>
            <a:spLocks noGrp="1"/>
          </p:cNvSpPr>
          <p:nvPr>
            <p:ph type="title"/>
          </p:nvPr>
        </p:nvSpPr>
        <p:spPr>
          <a:xfrm>
            <a:off x="838200" y="288880"/>
            <a:ext cx="10515600" cy="913342"/>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　　（参考）診断区分・就業区分　</a:t>
            </a:r>
          </a:p>
        </p:txBody>
      </p:sp>
      <p:sp>
        <p:nvSpPr>
          <p:cNvPr id="3" name="コンテンツ プレースホルダー 2">
            <a:extLst>
              <a:ext uri="{FF2B5EF4-FFF2-40B4-BE49-F238E27FC236}">
                <a16:creationId xmlns:a16="http://schemas.microsoft.com/office/drawing/2014/main" id="{B6E5A9B2-B396-E6C3-2773-CA196A1A52CB}"/>
              </a:ext>
            </a:extLst>
          </p:cNvPr>
          <p:cNvSpPr>
            <a:spLocks noGrp="1"/>
          </p:cNvSpPr>
          <p:nvPr>
            <p:ph idx="1"/>
          </p:nvPr>
        </p:nvSpPr>
        <p:spPr>
          <a:xfrm>
            <a:off x="956930" y="1599033"/>
            <a:ext cx="9626404" cy="261432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ja-JP" altLang="en-US" sz="2400" dirty="0">
                <a:latin typeface="Meiryo UI" panose="020B0604030504040204" pitchFamily="50" charset="-128"/>
                <a:ea typeface="Meiryo UI" panose="020B0604030504040204" pitchFamily="50" charset="-128"/>
              </a:rPr>
              <a:t>（診断区分）</a:t>
            </a:r>
            <a:endParaRPr lang="en-US" altLang="ja-JP" sz="2400" dirty="0">
              <a:latin typeface="Meiryo UI" panose="020B0604030504040204" pitchFamily="50" charset="-128"/>
              <a:ea typeface="Meiryo UI" panose="020B0604030504040204" pitchFamily="50" charset="-128"/>
            </a:endParaRPr>
          </a:p>
          <a:p>
            <a:r>
              <a:rPr lang="ja-JP" altLang="en-US" sz="2600" dirty="0">
                <a:latin typeface="Meiryo UI" panose="020B0604030504040204" pitchFamily="50" charset="-128"/>
                <a:ea typeface="Meiryo UI" panose="020B0604030504040204" pitchFamily="50" charset="-128"/>
              </a:rPr>
              <a:t>人間ドック・予防医療学会　</a:t>
            </a:r>
            <a:r>
              <a:rPr lang="en-US" altLang="ja-JP" sz="2600" dirty="0">
                <a:latin typeface="Meiryo UI" panose="020B0604030504040204" pitchFamily="50" charset="-128"/>
                <a:ea typeface="Meiryo UI" panose="020B0604030504040204" pitchFamily="50" charset="-128"/>
              </a:rPr>
              <a:t>2025</a:t>
            </a:r>
            <a:r>
              <a:rPr lang="ja-JP" altLang="en-US" sz="2600" dirty="0">
                <a:latin typeface="Meiryo UI" panose="020B0604030504040204" pitchFamily="50" charset="-128"/>
                <a:ea typeface="Meiryo UI" panose="020B0604030504040204" pitchFamily="50" charset="-128"/>
              </a:rPr>
              <a:t>年度判定区分表</a:t>
            </a:r>
            <a:endParaRPr lang="en-US" altLang="ja-JP" sz="26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（就業区分・就業制限）</a:t>
            </a:r>
            <a:endParaRPr lang="en-US" altLang="ja-JP" sz="2400" dirty="0">
              <a:latin typeface="Meiryo UI" panose="020B0604030504040204" pitchFamily="50" charset="-128"/>
              <a:ea typeface="Meiryo UI" panose="020B0604030504040204" pitchFamily="50" charset="-128"/>
            </a:endParaRPr>
          </a:p>
          <a:p>
            <a:r>
              <a:rPr lang="ja-JP" altLang="en-US" sz="2600" dirty="0">
                <a:latin typeface="Meiryo UI" panose="020B0604030504040204" pitchFamily="50" charset="-128"/>
                <a:ea typeface="Meiryo UI" panose="020B0604030504040204" pitchFamily="50" charset="-128"/>
              </a:rPr>
              <a:t>産業医科大学　医師のための就業判定支援</a:t>
            </a:r>
            <a:r>
              <a:rPr lang="en-US" altLang="ja-JP" sz="2600" dirty="0">
                <a:latin typeface="Meiryo UI" panose="020B0604030504040204" pitchFamily="50" charset="-128"/>
                <a:ea typeface="Meiryo UI" panose="020B0604030504040204" pitchFamily="50" charset="-128"/>
              </a:rPr>
              <a:t>NAVI</a:t>
            </a:r>
            <a:r>
              <a:rPr lang="ja-JP" altLang="en-US" sz="2600" dirty="0">
                <a:latin typeface="Meiryo UI" panose="020B0604030504040204" pitchFamily="50" charset="-128"/>
                <a:ea typeface="Meiryo UI" panose="020B0604030504040204" pitchFamily="50" charset="-128"/>
              </a:rPr>
              <a:t>　より</a:t>
            </a:r>
            <a:endParaRPr lang="en-US" altLang="ja-JP" sz="2600" dirty="0">
              <a:latin typeface="Meiryo UI" panose="020B0604030504040204" pitchFamily="50" charset="-128"/>
              <a:ea typeface="Meiryo UI" panose="020B0604030504040204" pitchFamily="50" charset="-128"/>
            </a:endParaRPr>
          </a:p>
          <a:p>
            <a:pPr lvl="1"/>
            <a:r>
              <a:rPr lang="ja-JP" altLang="en-US" sz="2600" dirty="0">
                <a:latin typeface="Meiryo UI" panose="020B0604030504040204" pitchFamily="50" charset="-128"/>
                <a:ea typeface="Meiryo UI" panose="020B0604030504040204" pitchFamily="50" charset="-128"/>
              </a:rPr>
              <a:t>産業医による就業上の意見に関する実態調査およびコンセンサス調査</a:t>
            </a:r>
            <a:endParaRPr kumimoji="1" lang="en-US" altLang="ja-JP" sz="2600" dirty="0">
              <a:latin typeface="Meiryo UI" panose="020B0604030504040204" pitchFamily="50" charset="-128"/>
              <a:ea typeface="Meiryo UI" panose="020B0604030504040204" pitchFamily="50" charset="-128"/>
            </a:endParaRPr>
          </a:p>
          <a:p>
            <a:pPr lvl="1"/>
            <a:r>
              <a:rPr lang="ja-JP" altLang="en-US" sz="2600" dirty="0">
                <a:latin typeface="Meiryo UI" panose="020B0604030504040204" pitchFamily="50" charset="-128"/>
                <a:ea typeface="Meiryo UI" panose="020B0604030504040204" pitchFamily="50" charset="-128"/>
              </a:rPr>
              <a:t>健診判定マニュアル</a:t>
            </a:r>
            <a:endParaRPr lang="en-US" altLang="ja-JP" sz="2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8610DC-48F3-8AC6-72A3-4D0BBC1680E0}"/>
              </a:ext>
            </a:extLst>
          </p:cNvPr>
          <p:cNvSpPr txBox="1"/>
          <p:nvPr/>
        </p:nvSpPr>
        <p:spPr>
          <a:xfrm>
            <a:off x="956930" y="5834561"/>
            <a:ext cx="2629808" cy="461665"/>
          </a:xfrm>
          <a:prstGeom prst="rect">
            <a:avLst/>
          </a:prstGeom>
          <a:noFill/>
        </p:spPr>
        <p:txBody>
          <a:bodyPr wrap="square">
            <a:spAutoFit/>
          </a:bodyPr>
          <a:lstStyle/>
          <a:p>
            <a:r>
              <a:rPr lang="ja-JP" altLang="en-US" sz="1200" dirty="0">
                <a:hlinkClick r:id="rId5"/>
              </a:rPr>
              <a:t>日本人間ドック・予防医療学会</a:t>
            </a:r>
            <a:r>
              <a:rPr lang="en-US" altLang="ja-JP" sz="1200" dirty="0">
                <a:hlinkClick r:id="rId5"/>
              </a:rPr>
              <a:t>HP</a:t>
            </a:r>
          </a:p>
          <a:p>
            <a:r>
              <a:rPr lang="ja-JP" altLang="en-US" sz="1200" dirty="0">
                <a:hlinkClick r:id="rId5"/>
              </a:rPr>
              <a:t>基本検査項目</a:t>
            </a:r>
            <a:r>
              <a:rPr lang="en-US" altLang="ja-JP" sz="1200" dirty="0">
                <a:hlinkClick r:id="rId5"/>
              </a:rPr>
              <a:t>/</a:t>
            </a:r>
            <a:r>
              <a:rPr lang="ja-JP" altLang="en-US" sz="1200" dirty="0">
                <a:hlinkClick r:id="rId5"/>
              </a:rPr>
              <a:t>判定区分</a:t>
            </a:r>
            <a:endParaRPr lang="ja-JP" altLang="en-US" sz="1200" dirty="0"/>
          </a:p>
        </p:txBody>
      </p:sp>
      <p:sp>
        <p:nvSpPr>
          <p:cNvPr id="8" name="テキスト ボックス 7">
            <a:extLst>
              <a:ext uri="{FF2B5EF4-FFF2-40B4-BE49-F238E27FC236}">
                <a16:creationId xmlns:a16="http://schemas.microsoft.com/office/drawing/2014/main" id="{822A1DFE-5586-5721-8845-47AF38BB288F}"/>
              </a:ext>
            </a:extLst>
          </p:cNvPr>
          <p:cNvSpPr txBox="1"/>
          <p:nvPr/>
        </p:nvSpPr>
        <p:spPr>
          <a:xfrm>
            <a:off x="6579079" y="6083735"/>
            <a:ext cx="1933439" cy="461665"/>
          </a:xfrm>
          <a:prstGeom prst="rect">
            <a:avLst/>
          </a:prstGeom>
          <a:noFill/>
        </p:spPr>
        <p:txBody>
          <a:bodyPr wrap="square">
            <a:spAutoFit/>
          </a:bodyPr>
          <a:lstStyle/>
          <a:p>
            <a:pPr marL="0" indent="0">
              <a:buNone/>
            </a:pPr>
            <a:r>
              <a:rPr lang="ja-JP" altLang="en-US" sz="1200" dirty="0">
                <a:latin typeface="+mn-ea"/>
                <a:hlinkClick r:id="rId6"/>
              </a:rPr>
              <a:t>健診結果に関する就業制限のコンセンサス</a:t>
            </a:r>
            <a:r>
              <a:rPr lang="en-US" altLang="ja-JP" sz="1200" dirty="0">
                <a:latin typeface="+mn-ea"/>
                <a:hlinkClick r:id="rId6"/>
              </a:rPr>
              <a:t>(</a:t>
            </a:r>
            <a:r>
              <a:rPr lang="ja-JP" altLang="en-US" sz="1200" dirty="0">
                <a:latin typeface="+mn-ea"/>
                <a:hlinkClick r:id="rId6"/>
              </a:rPr>
              <a:t>同左</a:t>
            </a:r>
            <a:r>
              <a:rPr lang="en-US" altLang="ja-JP" sz="1200" dirty="0">
                <a:latin typeface="+mn-ea"/>
                <a:hlinkClick r:id="rId6"/>
              </a:rPr>
              <a:t>)</a:t>
            </a:r>
            <a:endParaRPr lang="en-US" altLang="zh-TW" sz="1200" dirty="0">
              <a:latin typeface="+mn-ea"/>
            </a:endParaRPr>
          </a:p>
        </p:txBody>
      </p:sp>
      <p:sp>
        <p:nvSpPr>
          <p:cNvPr id="12" name="テキスト ボックス 11">
            <a:extLst>
              <a:ext uri="{FF2B5EF4-FFF2-40B4-BE49-F238E27FC236}">
                <a16:creationId xmlns:a16="http://schemas.microsoft.com/office/drawing/2014/main" id="{04FDE955-FFDF-4D1A-5735-2C8F29BA326B}"/>
              </a:ext>
            </a:extLst>
          </p:cNvPr>
          <p:cNvSpPr txBox="1"/>
          <p:nvPr/>
        </p:nvSpPr>
        <p:spPr>
          <a:xfrm>
            <a:off x="8926001" y="6157725"/>
            <a:ext cx="2135335" cy="276999"/>
          </a:xfrm>
          <a:prstGeom prst="rect">
            <a:avLst/>
          </a:prstGeom>
          <a:noFill/>
        </p:spPr>
        <p:txBody>
          <a:bodyPr wrap="square">
            <a:spAutoFit/>
          </a:bodyPr>
          <a:lstStyle/>
          <a:p>
            <a:pPr marL="0" indent="0">
              <a:buNone/>
            </a:pPr>
            <a:r>
              <a:rPr lang="ja-JP" altLang="en-US" sz="1200" dirty="0">
                <a:latin typeface="+mn-ea"/>
                <a:hlinkClick r:id="rId7"/>
              </a:rPr>
              <a:t>健診判定マニュアル</a:t>
            </a:r>
            <a:r>
              <a:rPr lang="en-US" altLang="ja-JP" sz="1200" dirty="0">
                <a:latin typeface="+mn-ea"/>
                <a:hlinkClick r:id="rId7"/>
              </a:rPr>
              <a:t>(</a:t>
            </a:r>
            <a:r>
              <a:rPr lang="ja-JP" altLang="en-US" sz="1200" dirty="0">
                <a:latin typeface="+mn-ea"/>
                <a:hlinkClick r:id="rId7"/>
              </a:rPr>
              <a:t>同左</a:t>
            </a:r>
            <a:r>
              <a:rPr lang="en-US" altLang="ja-JP" sz="1200" dirty="0">
                <a:latin typeface="+mn-ea"/>
                <a:hlinkClick r:id="rId7"/>
              </a:rPr>
              <a:t>)</a:t>
            </a:r>
            <a:endParaRPr kumimoji="1" lang="en-US" altLang="ja-JP" sz="1200" dirty="0">
              <a:latin typeface="+mn-ea"/>
            </a:endParaRPr>
          </a:p>
        </p:txBody>
      </p:sp>
      <p:sp>
        <p:nvSpPr>
          <p:cNvPr id="14" name="テキスト ボックス 13">
            <a:extLst>
              <a:ext uri="{FF2B5EF4-FFF2-40B4-BE49-F238E27FC236}">
                <a16:creationId xmlns:a16="http://schemas.microsoft.com/office/drawing/2014/main" id="{00311D8A-71FB-44E6-4BEA-5159BF7FC6EE}"/>
              </a:ext>
            </a:extLst>
          </p:cNvPr>
          <p:cNvSpPr txBox="1"/>
          <p:nvPr/>
        </p:nvSpPr>
        <p:spPr>
          <a:xfrm>
            <a:off x="956930" y="6344233"/>
            <a:ext cx="2235987" cy="276999"/>
          </a:xfrm>
          <a:prstGeom prst="rect">
            <a:avLst/>
          </a:prstGeom>
          <a:noFill/>
        </p:spPr>
        <p:txBody>
          <a:bodyPr wrap="square">
            <a:spAutoFit/>
          </a:bodyPr>
          <a:lstStyle/>
          <a:p>
            <a:r>
              <a:rPr lang="en-US" altLang="zh-CN" sz="1200" dirty="0">
                <a:hlinkClick r:id="rId8"/>
              </a:rPr>
              <a:t>2025</a:t>
            </a:r>
            <a:r>
              <a:rPr lang="zh-CN" altLang="en-US" sz="1200" dirty="0">
                <a:hlinkClick r:id="rId8"/>
              </a:rPr>
              <a:t>年度判定区分表</a:t>
            </a:r>
            <a:r>
              <a:rPr lang="en-US" altLang="zh-CN" sz="1200" dirty="0">
                <a:hlinkClick r:id="rId8"/>
              </a:rPr>
              <a:t>(</a:t>
            </a:r>
            <a:r>
              <a:rPr lang="zh-CN" altLang="en-US" sz="1200" dirty="0">
                <a:hlinkClick r:id="rId8"/>
              </a:rPr>
              <a:t>同上</a:t>
            </a:r>
            <a:r>
              <a:rPr lang="en-US" altLang="zh-CN" sz="1200" dirty="0">
                <a:hlinkClick r:id="rId8"/>
              </a:rPr>
              <a:t>)</a:t>
            </a:r>
            <a:endParaRPr lang="ja-JP" altLang="en-US" sz="1200" dirty="0"/>
          </a:p>
        </p:txBody>
      </p:sp>
      <p:pic>
        <p:nvPicPr>
          <p:cNvPr id="15" name="図 14">
            <a:extLst>
              <a:ext uri="{FF2B5EF4-FFF2-40B4-BE49-F238E27FC236}">
                <a16:creationId xmlns:a16="http://schemas.microsoft.com/office/drawing/2014/main" id="{9FE6C1F7-D23C-E5A9-974A-BBE87D0CF548}"/>
              </a:ext>
            </a:extLst>
          </p:cNvPr>
          <p:cNvPicPr>
            <a:picLocks noChangeAspect="1"/>
          </p:cNvPicPr>
          <p:nvPr/>
        </p:nvPicPr>
        <p:blipFill>
          <a:blip r:embed="rId9"/>
          <a:stretch>
            <a:fillRect/>
          </a:stretch>
        </p:blipFill>
        <p:spPr>
          <a:xfrm>
            <a:off x="3877634" y="4835341"/>
            <a:ext cx="2354962" cy="423626"/>
          </a:xfrm>
          <a:prstGeom prst="rect">
            <a:avLst/>
          </a:prstGeom>
        </p:spPr>
      </p:pic>
      <p:pic>
        <p:nvPicPr>
          <p:cNvPr id="17" name="図 16">
            <a:extLst>
              <a:ext uri="{FF2B5EF4-FFF2-40B4-BE49-F238E27FC236}">
                <a16:creationId xmlns:a16="http://schemas.microsoft.com/office/drawing/2014/main" id="{6C5BF218-BFF4-236F-5CBD-36AFD0E719F7}"/>
              </a:ext>
            </a:extLst>
          </p:cNvPr>
          <p:cNvPicPr>
            <a:picLocks noChangeAspect="1"/>
          </p:cNvPicPr>
          <p:nvPr/>
        </p:nvPicPr>
        <p:blipFill>
          <a:blip r:embed="rId10"/>
          <a:stretch>
            <a:fillRect/>
          </a:stretch>
        </p:blipFill>
        <p:spPr>
          <a:xfrm>
            <a:off x="8512518" y="4354958"/>
            <a:ext cx="1393383" cy="375847"/>
          </a:xfrm>
          <a:prstGeom prst="rect">
            <a:avLst/>
          </a:prstGeom>
        </p:spPr>
      </p:pic>
      <p:pic>
        <p:nvPicPr>
          <p:cNvPr id="21" name="図 20">
            <a:extLst>
              <a:ext uri="{FF2B5EF4-FFF2-40B4-BE49-F238E27FC236}">
                <a16:creationId xmlns:a16="http://schemas.microsoft.com/office/drawing/2014/main" id="{7C6AF0D5-1F00-25EE-84C4-596234231F7A}"/>
              </a:ext>
            </a:extLst>
          </p:cNvPr>
          <p:cNvPicPr>
            <a:picLocks noChangeAspect="1"/>
          </p:cNvPicPr>
          <p:nvPr/>
        </p:nvPicPr>
        <p:blipFill>
          <a:blip r:embed="rId11"/>
          <a:stretch>
            <a:fillRect/>
          </a:stretch>
        </p:blipFill>
        <p:spPr>
          <a:xfrm>
            <a:off x="9905901" y="4246073"/>
            <a:ext cx="1304051" cy="1638527"/>
          </a:xfrm>
          <a:prstGeom prst="rect">
            <a:avLst/>
          </a:prstGeom>
        </p:spPr>
      </p:pic>
      <p:sp>
        <p:nvSpPr>
          <p:cNvPr id="22" name="テキスト ボックス 21">
            <a:extLst>
              <a:ext uri="{FF2B5EF4-FFF2-40B4-BE49-F238E27FC236}">
                <a16:creationId xmlns:a16="http://schemas.microsoft.com/office/drawing/2014/main" id="{D2293B77-F66D-6926-24DA-708FF04E51C1}"/>
              </a:ext>
            </a:extLst>
          </p:cNvPr>
          <p:cNvSpPr txBox="1"/>
          <p:nvPr/>
        </p:nvSpPr>
        <p:spPr>
          <a:xfrm>
            <a:off x="8622474" y="4944044"/>
            <a:ext cx="1191981" cy="954107"/>
          </a:xfrm>
          <a:prstGeom prst="rect">
            <a:avLst/>
          </a:prstGeom>
          <a:noFill/>
        </p:spPr>
        <p:txBody>
          <a:bodyPr wrap="square" rtlCol="0">
            <a:spAutoFit/>
          </a:bodyPr>
          <a:lstStyle/>
          <a:p>
            <a:r>
              <a:rPr kumimoji="1" lang="ja-JP" altLang="en-US" sz="1400" dirty="0"/>
              <a:t>参考資料～　健康診断</a:t>
            </a:r>
            <a:endParaRPr kumimoji="1" lang="en-US" altLang="ja-JP" sz="1400" dirty="0"/>
          </a:p>
          <a:p>
            <a:r>
              <a:rPr kumimoji="1" lang="ja-JP" altLang="en-US" sz="1400" dirty="0"/>
              <a:t>各項目の</a:t>
            </a:r>
            <a:endParaRPr kumimoji="1" lang="en-US" altLang="ja-JP" sz="1400" dirty="0"/>
          </a:p>
          <a:p>
            <a:r>
              <a:rPr kumimoji="1" lang="ja-JP" altLang="en-US" sz="1400" dirty="0"/>
              <a:t>考え方 </a:t>
            </a:r>
          </a:p>
        </p:txBody>
      </p:sp>
      <p:sp>
        <p:nvSpPr>
          <p:cNvPr id="9" name="テキスト ボックス 8">
            <a:extLst>
              <a:ext uri="{FF2B5EF4-FFF2-40B4-BE49-F238E27FC236}">
                <a16:creationId xmlns:a16="http://schemas.microsoft.com/office/drawing/2014/main" id="{C089D62E-5375-53EB-2BAF-A3017064D28F}"/>
              </a:ext>
            </a:extLst>
          </p:cNvPr>
          <p:cNvSpPr txBox="1"/>
          <p:nvPr/>
        </p:nvSpPr>
        <p:spPr>
          <a:xfrm>
            <a:off x="3874507" y="6065393"/>
            <a:ext cx="2733000" cy="461665"/>
          </a:xfrm>
          <a:prstGeom prst="rect">
            <a:avLst/>
          </a:prstGeom>
          <a:noFill/>
        </p:spPr>
        <p:txBody>
          <a:bodyPr wrap="square">
            <a:spAutoFit/>
          </a:bodyPr>
          <a:lstStyle/>
          <a:p>
            <a:r>
              <a:rPr lang="ja-JP" altLang="en-US" sz="1200" dirty="0">
                <a:latin typeface="+mn-ea"/>
                <a:hlinkClick r:id="rId12"/>
              </a:rPr>
              <a:t>医師のための就業判定支援</a:t>
            </a:r>
            <a:r>
              <a:rPr lang="en-US" altLang="ja-JP" sz="1200" dirty="0">
                <a:latin typeface="+mn-ea"/>
                <a:hlinkClick r:id="rId12"/>
              </a:rPr>
              <a:t>NAVI</a:t>
            </a:r>
          </a:p>
          <a:p>
            <a:r>
              <a:rPr lang="en-US" altLang="ja-JP" sz="1200" dirty="0">
                <a:latin typeface="+mn-ea"/>
                <a:hlinkClick r:id="rId12"/>
              </a:rPr>
              <a:t>(</a:t>
            </a:r>
            <a:r>
              <a:rPr lang="ja-JP" altLang="en-US" sz="1200" dirty="0">
                <a:latin typeface="+mn-ea"/>
                <a:hlinkClick r:id="rId12"/>
              </a:rPr>
              <a:t>産業医科大学ポータルサイト</a:t>
            </a:r>
            <a:r>
              <a:rPr lang="en-US" altLang="ja-JP" sz="1200" dirty="0">
                <a:latin typeface="+mn-ea"/>
                <a:hlinkClick r:id="rId12"/>
              </a:rPr>
              <a:t>)</a:t>
            </a:r>
            <a:endParaRPr lang="ja-JP" altLang="en-US" sz="1200" dirty="0">
              <a:latin typeface="+mn-ea"/>
            </a:endParaRPr>
          </a:p>
        </p:txBody>
      </p:sp>
      <p:sp>
        <p:nvSpPr>
          <p:cNvPr id="4" name="テキスト ボックス 3">
            <a:extLst>
              <a:ext uri="{FF2B5EF4-FFF2-40B4-BE49-F238E27FC236}">
                <a16:creationId xmlns:a16="http://schemas.microsoft.com/office/drawing/2014/main" id="{187D595A-A83B-CC43-CC1E-3206B1CEE227}"/>
              </a:ext>
            </a:extLst>
          </p:cNvPr>
          <p:cNvSpPr txBox="1"/>
          <p:nvPr/>
        </p:nvSpPr>
        <p:spPr>
          <a:xfrm>
            <a:off x="4327150" y="1085540"/>
            <a:ext cx="7350089" cy="7386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Meiryo UI" panose="020B0604030504040204" pitchFamily="50" charset="-128"/>
                <a:ea typeface="Meiryo UI" panose="020B0604030504040204" pitchFamily="50" charset="-128"/>
              </a:rPr>
              <a:t>！現時点における公的な指針はない！（</a:t>
            </a:r>
            <a:r>
              <a:rPr lang="en-US" altLang="ja-JP" sz="2400" dirty="0">
                <a:latin typeface="Meiryo UI" panose="020B0604030504040204" pitchFamily="50" charset="-128"/>
                <a:ea typeface="Meiryo UI" panose="020B0604030504040204" pitchFamily="50" charset="-128"/>
              </a:rPr>
              <a:t>2026</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月）</a:t>
            </a:r>
            <a:endParaRPr lang="en-US" altLang="ja-JP" sz="2400" dirty="0">
              <a:latin typeface="Meiryo UI" panose="020B0604030504040204" pitchFamily="50" charset="-128"/>
              <a:ea typeface="Meiryo UI" panose="020B0604030504040204" pitchFamily="50" charset="-128"/>
            </a:endParaRPr>
          </a:p>
          <a:p>
            <a:r>
              <a:rPr lang="ja-JP" altLang="en-US" dirty="0"/>
              <a:t>　　</a:t>
            </a:r>
            <a:r>
              <a:rPr lang="ja-JP" altLang="en-US" dirty="0">
                <a:latin typeface="Meiryo UI" panose="020B0604030504040204" pitchFamily="50" charset="-128"/>
                <a:ea typeface="Meiryo UI" panose="020B0604030504040204" pitchFamily="50" charset="-128"/>
              </a:rPr>
              <a:t>各学会等の診断・治療ガイドラインや研究・調査結果を参考に</a:t>
            </a:r>
            <a:r>
              <a:rPr lang="en-US" altLang="ja-JP" dirty="0">
                <a:latin typeface="Meiryo UI" panose="020B0604030504040204" pitchFamily="50" charset="-128"/>
                <a:ea typeface="Meiryo UI" panose="020B0604030504040204" pitchFamily="50" charset="-128"/>
              </a:rPr>
              <a:t>…</a:t>
            </a:r>
          </a:p>
        </p:txBody>
      </p:sp>
      <p:sp>
        <p:nvSpPr>
          <p:cNvPr id="13" name="スライド番号プレースホルダー 12">
            <a:extLst>
              <a:ext uri="{FF2B5EF4-FFF2-40B4-BE49-F238E27FC236}">
                <a16:creationId xmlns:a16="http://schemas.microsoft.com/office/drawing/2014/main" id="{92195A96-9A79-6213-95EE-22C10C85B75E}"/>
              </a:ext>
            </a:extLst>
          </p:cNvPr>
          <p:cNvSpPr>
            <a:spLocks noGrp="1"/>
          </p:cNvSpPr>
          <p:nvPr>
            <p:ph type="sldNum" sz="quarter" idx="12"/>
          </p:nvPr>
        </p:nvSpPr>
        <p:spPr/>
        <p:txBody>
          <a:bodyPr/>
          <a:lstStyle/>
          <a:p>
            <a:fld id="{B538DB2D-D9E1-415E-BEB7-91D71A0F428D}" type="slidenum">
              <a:rPr kumimoji="1" lang="ja-JP" altLang="en-US" smtClean="0"/>
              <a:t>4</a:t>
            </a:fld>
            <a:endParaRPr kumimoji="1" lang="ja-JP" altLang="en-US"/>
          </a:p>
        </p:txBody>
      </p:sp>
    </p:spTree>
    <p:extLst>
      <p:ext uri="{BB962C8B-B14F-4D97-AF65-F5344CB8AC3E}">
        <p14:creationId xmlns:p14="http://schemas.microsoft.com/office/powerpoint/2010/main" val="390100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6928B-5F67-5B34-EF18-013CC47EFA18}"/>
              </a:ext>
            </a:extLst>
          </p:cNvPr>
          <p:cNvSpPr>
            <a:spLocks noGrp="1"/>
          </p:cNvSpPr>
          <p:nvPr>
            <p:ph type="title"/>
          </p:nvPr>
        </p:nvSpPr>
        <p:spPr>
          <a:xfrm>
            <a:off x="838200" y="365125"/>
            <a:ext cx="10515600" cy="737961"/>
          </a:xfrm>
        </p:spPr>
        <p:txBody>
          <a:bodyPr>
            <a:normAutofit/>
          </a:bodyPr>
          <a:lstStyle/>
          <a:p>
            <a:r>
              <a:rPr lang="ja-JP" altLang="en-US" sz="3200" dirty="0">
                <a:latin typeface="Meiryo UI" panose="020B0604030504040204" pitchFamily="50" charset="-128"/>
                <a:ea typeface="Meiryo UI" panose="020B0604030504040204" pitchFamily="50" charset="-128"/>
              </a:rPr>
              <a:t>健康診断　　</a:t>
            </a:r>
            <a:r>
              <a:rPr lang="ja-JP" altLang="en-US" sz="3200" b="1" dirty="0">
                <a:latin typeface="Meiryo UI" panose="020B0604030504040204" pitchFamily="50" charset="-128"/>
                <a:ea typeface="Meiryo UI" panose="020B0604030504040204" pitchFamily="50" charset="-128"/>
              </a:rPr>
              <a:t>労働安全衛生法　　</a:t>
            </a:r>
            <a:r>
              <a:rPr lang="ja-JP" altLang="en-US" sz="3200" dirty="0">
                <a:latin typeface="Meiryo UI" panose="020B0604030504040204" pitchFamily="50" charset="-128"/>
                <a:ea typeface="Meiryo UI" panose="020B0604030504040204" pitchFamily="50" charset="-128"/>
              </a:rPr>
              <a:t>第</a:t>
            </a:r>
            <a:r>
              <a:rPr lang="en-US" altLang="ja-JP" sz="3200" dirty="0">
                <a:latin typeface="Meiryo UI" panose="020B0604030504040204" pitchFamily="50" charset="-128"/>
                <a:ea typeface="Meiryo UI" panose="020B0604030504040204" pitchFamily="50" charset="-128"/>
              </a:rPr>
              <a:t>66</a:t>
            </a:r>
            <a:r>
              <a:rPr lang="ja-JP" altLang="en-US" sz="3200" dirty="0">
                <a:latin typeface="Meiryo UI" panose="020B0604030504040204" pitchFamily="50" charset="-128"/>
                <a:ea typeface="Meiryo UI" panose="020B0604030504040204" pitchFamily="50" charset="-128"/>
              </a:rPr>
              <a:t>条</a:t>
            </a:r>
            <a:endParaRPr kumimoji="1" lang="ja-JP" altLang="en-US" sz="3200" dirty="0">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F9EBC0DE-985A-E93C-CB20-A515D8695DC9}"/>
              </a:ext>
            </a:extLst>
          </p:cNvPr>
          <p:cNvSpPr txBox="1">
            <a:spLocks/>
          </p:cNvSpPr>
          <p:nvPr/>
        </p:nvSpPr>
        <p:spPr>
          <a:xfrm>
            <a:off x="1389743" y="1186997"/>
            <a:ext cx="9212942" cy="9974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事業者は医師による健康診断を行わなければならない。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労働者は健康診断を受けなければならない。</a:t>
            </a:r>
          </a:p>
        </p:txBody>
      </p:sp>
      <p:sp>
        <p:nvSpPr>
          <p:cNvPr id="5" name="コンテンツ プレースホルダー 2">
            <a:extLst>
              <a:ext uri="{FF2B5EF4-FFF2-40B4-BE49-F238E27FC236}">
                <a16:creationId xmlns:a16="http://schemas.microsoft.com/office/drawing/2014/main" id="{A06CAF00-5A9F-77D2-0A88-0A9BC5E036C5}"/>
              </a:ext>
            </a:extLst>
          </p:cNvPr>
          <p:cNvSpPr txBox="1">
            <a:spLocks/>
          </p:cNvSpPr>
          <p:nvPr/>
        </p:nvSpPr>
        <p:spPr>
          <a:xfrm>
            <a:off x="738414" y="2462829"/>
            <a:ext cx="10515600" cy="1280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（健康診断の結果についての医師等からの意見聴取）第</a:t>
            </a:r>
            <a:r>
              <a:rPr lang="en-US" altLang="ja-JP" sz="2400" dirty="0">
                <a:latin typeface="Meiryo UI" panose="020B0604030504040204" pitchFamily="50" charset="-128"/>
                <a:ea typeface="Meiryo UI" panose="020B0604030504040204" pitchFamily="50" charset="-128"/>
              </a:rPr>
              <a:t>66</a:t>
            </a:r>
            <a:r>
              <a:rPr lang="ja-JP" altLang="en-US" sz="2400" dirty="0">
                <a:latin typeface="Meiryo UI" panose="020B0604030504040204" pitchFamily="50" charset="-128"/>
                <a:ea typeface="Meiryo UI" panose="020B0604030504040204" pitchFamily="50" charset="-128"/>
              </a:rPr>
              <a:t>条の</a:t>
            </a:r>
            <a:r>
              <a:rPr lang="en-US" altLang="ja-JP" sz="2400" dirty="0">
                <a:latin typeface="Meiryo UI" panose="020B0604030504040204" pitchFamily="50" charset="-128"/>
                <a:ea typeface="Meiryo UI" panose="020B0604030504040204" pitchFamily="50" charset="-128"/>
              </a:rPr>
              <a:t>4</a:t>
            </a: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事業者は、健康診断の結果に基づき、労働者の健康を保持するために必要な措置について、医師の意見を聴かなければならない。</a:t>
            </a:r>
          </a:p>
        </p:txBody>
      </p:sp>
      <p:sp>
        <p:nvSpPr>
          <p:cNvPr id="6" name="テキスト ボックス 5">
            <a:extLst>
              <a:ext uri="{FF2B5EF4-FFF2-40B4-BE49-F238E27FC236}">
                <a16:creationId xmlns:a16="http://schemas.microsoft.com/office/drawing/2014/main" id="{2436402B-2922-4269-3E33-C6686A1B3D98}"/>
              </a:ext>
            </a:extLst>
          </p:cNvPr>
          <p:cNvSpPr txBox="1"/>
          <p:nvPr/>
        </p:nvSpPr>
        <p:spPr>
          <a:xfrm>
            <a:off x="8800102" y="5987018"/>
            <a:ext cx="2954655" cy="369332"/>
          </a:xfrm>
          <a:prstGeom prst="rect">
            <a:avLst/>
          </a:prstGeom>
          <a:noFill/>
        </p:spPr>
        <p:txBody>
          <a:bodyPr wrap="none" rtlCol="0">
            <a:spAutoFit/>
          </a:bodyPr>
          <a:lstStyle/>
          <a:p>
            <a:r>
              <a:rPr lang="ja-JP" altLang="en-US" dirty="0"/>
              <a:t>医師→医師または歯科医師</a:t>
            </a:r>
            <a:endParaRPr kumimoji="1" lang="ja-JP" altLang="en-US" dirty="0"/>
          </a:p>
        </p:txBody>
      </p:sp>
      <p:sp>
        <p:nvSpPr>
          <p:cNvPr id="7" name="コンテンツ プレースホルダー 2">
            <a:extLst>
              <a:ext uri="{FF2B5EF4-FFF2-40B4-BE49-F238E27FC236}">
                <a16:creationId xmlns:a16="http://schemas.microsoft.com/office/drawing/2014/main" id="{8D65E445-A8E9-158E-7FA7-B20387B47F25}"/>
              </a:ext>
            </a:extLst>
          </p:cNvPr>
          <p:cNvSpPr>
            <a:spLocks noGrp="1"/>
          </p:cNvSpPr>
          <p:nvPr>
            <p:ph idx="1"/>
          </p:nvPr>
        </p:nvSpPr>
        <p:spPr>
          <a:xfrm>
            <a:off x="738414" y="4021689"/>
            <a:ext cx="11016343" cy="1789435"/>
          </a:xfrm>
        </p:spPr>
        <p:txBody>
          <a:bodyPr>
            <a:normAutofit/>
          </a:bodyPr>
          <a:lstStyle/>
          <a:p>
            <a:pPr marL="0" indent="0">
              <a:buNone/>
            </a:pPr>
            <a:r>
              <a:rPr kumimoji="1" lang="ja-JP" altLang="en-US" sz="2400" dirty="0">
                <a:latin typeface="Meiryo UI" panose="020B0604030504040204" pitchFamily="50" charset="-128"/>
                <a:ea typeface="Meiryo UI" panose="020B0604030504040204" pitchFamily="50" charset="-128"/>
              </a:rPr>
              <a:t>（健康診断実施後の措置）第</a:t>
            </a:r>
            <a:r>
              <a:rPr kumimoji="1" lang="en-US" altLang="ja-JP" sz="2400" dirty="0">
                <a:latin typeface="Meiryo UI" panose="020B0604030504040204" pitchFamily="50" charset="-128"/>
                <a:ea typeface="Meiryo UI" panose="020B0604030504040204" pitchFamily="50" charset="-128"/>
              </a:rPr>
              <a:t>66</a:t>
            </a:r>
            <a:r>
              <a:rPr kumimoji="1" lang="ja-JP" altLang="en-US" sz="2400" dirty="0">
                <a:latin typeface="Meiryo UI" panose="020B0604030504040204" pitchFamily="50" charset="-128"/>
                <a:ea typeface="Meiryo UI" panose="020B0604030504040204" pitchFamily="50" charset="-128"/>
              </a:rPr>
              <a:t>条の</a:t>
            </a:r>
            <a:r>
              <a:rPr kumimoji="1" lang="en-US" altLang="ja-JP" sz="2400" dirty="0">
                <a:latin typeface="Meiryo UI" panose="020B0604030504040204" pitchFamily="50" charset="-128"/>
                <a:ea typeface="Meiryo UI" panose="020B0604030504040204" pitchFamily="50" charset="-128"/>
              </a:rPr>
              <a:t>5</a:t>
            </a:r>
          </a:p>
          <a:p>
            <a:pPr marL="0" indent="0">
              <a:buNone/>
            </a:pPr>
            <a:r>
              <a:rPr kumimoji="1" lang="ja-JP" altLang="en-US" sz="2400" dirty="0">
                <a:latin typeface="Meiryo UI" panose="020B0604030504040204" pitchFamily="50" charset="-128"/>
                <a:ea typeface="Meiryo UI" panose="020B0604030504040204" pitchFamily="50" charset="-128"/>
              </a:rPr>
              <a:t>事業者は、医師の意見を勘案し必要があるるときは労働者の実情を考慮</a:t>
            </a:r>
            <a:r>
              <a:rPr lang="ja-JP" altLang="en-US" sz="2400" dirty="0">
                <a:latin typeface="Meiryo UI" panose="020B0604030504040204" pitchFamily="50" charset="-128"/>
                <a:ea typeface="Meiryo UI" panose="020B0604030504040204" pitchFamily="50" charset="-128"/>
              </a:rPr>
              <a:t>して</a:t>
            </a:r>
            <a:r>
              <a:rPr lang="en-US" altLang="ja-JP" sz="2400" dirty="0">
                <a:latin typeface="Meiryo UI" panose="020B0604030504040204" pitchFamily="50" charset="-128"/>
                <a:ea typeface="Meiryo UI" panose="020B0604030504040204" pitchFamily="50" charset="-128"/>
              </a:rPr>
              <a:t>…</a:t>
            </a:r>
          </a:p>
          <a:p>
            <a:pPr marL="0" indent="0">
              <a:buNone/>
            </a:pPr>
            <a:r>
              <a:rPr kumimoji="1" lang="ja-JP" altLang="en-US" sz="2400" dirty="0">
                <a:latin typeface="Meiryo UI" panose="020B0604030504040204" pitchFamily="50" charset="-128"/>
                <a:ea typeface="Meiryo UI" panose="020B0604030504040204" pitchFamily="50" charset="-128"/>
              </a:rPr>
              <a:t>就業場所の変更、作業の転換、労働時間の短縮、深夜業の減少等の措置　</a:t>
            </a:r>
            <a:endParaRPr kumimoji="1" lang="en-US" altLang="ja-JP" sz="2400" dirty="0">
              <a:latin typeface="Meiryo UI" panose="020B0604030504040204" pitchFamily="50" charset="-128"/>
              <a:ea typeface="Meiryo UI" panose="020B0604030504040204" pitchFamily="50" charset="-128"/>
            </a:endParaRPr>
          </a:p>
          <a:p>
            <a:pPr marL="0" indent="0">
              <a:buNone/>
            </a:pP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その他の適切な措置を講じなければならない。</a:t>
            </a:r>
            <a:endParaRPr kumimoji="1" lang="en-US" altLang="ja-JP" sz="2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9BC91F6-3F48-58FB-F434-BA3A1AC48787}"/>
              </a:ext>
            </a:extLst>
          </p:cNvPr>
          <p:cNvSpPr txBox="1"/>
          <p:nvPr/>
        </p:nvSpPr>
        <p:spPr>
          <a:xfrm>
            <a:off x="635295" y="6308209"/>
            <a:ext cx="41493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hlinkClick r:id="rId3"/>
              </a:rPr>
              <a:t>労働安全衛生法 </a:t>
            </a:r>
            <a:r>
              <a:rPr kumimoji="1" lang="en-US" altLang="ja-JP"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hlinkClick r:id="rId3"/>
              </a:rPr>
              <a:t>| e-Gov </a:t>
            </a:r>
            <a:r>
              <a:rPr kumimoji="1" lang="ja-JP" altLang="en-US"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hlinkClick r:id="rId3"/>
              </a:rPr>
              <a:t>法令検索</a:t>
            </a:r>
            <a:endParaRPr kumimoji="1" lang="ja-JP" altLang="en-US"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9" name="スライド番号プレースホルダー 8">
            <a:extLst>
              <a:ext uri="{FF2B5EF4-FFF2-40B4-BE49-F238E27FC236}">
                <a16:creationId xmlns:a16="http://schemas.microsoft.com/office/drawing/2014/main" id="{8037817E-AB49-2D4F-DEE5-C2E0C2F78297}"/>
              </a:ext>
            </a:extLst>
          </p:cNvPr>
          <p:cNvSpPr>
            <a:spLocks noGrp="1"/>
          </p:cNvSpPr>
          <p:nvPr>
            <p:ph type="sldNum" sz="quarter" idx="12"/>
          </p:nvPr>
        </p:nvSpPr>
        <p:spPr/>
        <p:txBody>
          <a:bodyPr/>
          <a:lstStyle/>
          <a:p>
            <a:fld id="{B538DB2D-D9E1-415E-BEB7-91D71A0F428D}" type="slidenum">
              <a:rPr kumimoji="1" lang="ja-JP" altLang="en-US" smtClean="0"/>
              <a:t>5</a:t>
            </a:fld>
            <a:endParaRPr kumimoji="1" lang="ja-JP" altLang="en-US"/>
          </a:p>
        </p:txBody>
      </p:sp>
    </p:spTree>
    <p:extLst>
      <p:ext uri="{BB962C8B-B14F-4D97-AF65-F5344CB8AC3E}">
        <p14:creationId xmlns:p14="http://schemas.microsoft.com/office/powerpoint/2010/main" val="158836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7418E-B466-AA27-BDAA-AEA744E13A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CD6820-8948-EA32-C159-65BB39FDBBC6}"/>
              </a:ext>
            </a:extLst>
          </p:cNvPr>
          <p:cNvSpPr>
            <a:spLocks noGrp="1"/>
          </p:cNvSpPr>
          <p:nvPr>
            <p:ph type="title"/>
          </p:nvPr>
        </p:nvSpPr>
        <p:spPr>
          <a:xfrm>
            <a:off x="838200" y="365125"/>
            <a:ext cx="10515600" cy="737961"/>
          </a:xfrm>
        </p:spPr>
        <p:txBody>
          <a:bodyPr>
            <a:normAutofit fontScale="90000"/>
          </a:bodyPr>
          <a:lstStyle/>
          <a:p>
            <a:r>
              <a:rPr lang="ja-JP" altLang="en-US" sz="3200" dirty="0">
                <a:latin typeface="Meiryo UI" panose="020B0604030504040204" pitchFamily="50" charset="-128"/>
                <a:ea typeface="Meiryo UI" panose="020B0604030504040204" pitchFamily="50" charset="-128"/>
              </a:rPr>
              <a:t>健康診断　　</a:t>
            </a:r>
            <a:r>
              <a:rPr lang="ja-JP" altLang="en-US" sz="3200" b="1" dirty="0">
                <a:latin typeface="Meiryo UI" panose="020B0604030504040204" pitchFamily="50" charset="-128"/>
                <a:ea typeface="Meiryo UI" panose="020B0604030504040204" pitchFamily="50" charset="-128"/>
              </a:rPr>
              <a:t>労働安全衛規則　　</a:t>
            </a:r>
            <a:r>
              <a:rPr lang="ja-JP" altLang="en-US" sz="2400" dirty="0">
                <a:latin typeface="Meiryo UI" panose="020B0604030504040204" pitchFamily="50" charset="-128"/>
                <a:ea typeface="Meiryo UI" panose="020B0604030504040204" pitchFamily="50" charset="-128"/>
              </a:rPr>
              <a:t>第一編 第六章 第一節の二　第</a:t>
            </a:r>
            <a:r>
              <a:rPr lang="en-US" altLang="ja-JP" sz="2400" dirty="0">
                <a:latin typeface="Meiryo UI" panose="020B0604030504040204" pitchFamily="50" charset="-128"/>
                <a:ea typeface="Meiryo UI" panose="020B0604030504040204" pitchFamily="50" charset="-128"/>
              </a:rPr>
              <a:t>43</a:t>
            </a:r>
            <a:r>
              <a:rPr lang="ja-JP" altLang="en-US" sz="2400" dirty="0">
                <a:latin typeface="Meiryo UI" panose="020B0604030504040204" pitchFamily="50" charset="-128"/>
                <a:ea typeface="Meiryo UI" panose="020B0604030504040204" pitchFamily="50" charset="-128"/>
              </a:rPr>
              <a:t>条～</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B00E3115-BDFF-FC3A-FF53-5FEFBDAD0DE7}"/>
              </a:ext>
            </a:extLst>
          </p:cNvPr>
          <p:cNvSpPr txBox="1">
            <a:spLocks/>
          </p:cNvSpPr>
          <p:nvPr/>
        </p:nvSpPr>
        <p:spPr>
          <a:xfrm>
            <a:off x="898071" y="1271993"/>
            <a:ext cx="10515600" cy="12804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（定期健康診断）第</a:t>
            </a:r>
            <a:r>
              <a:rPr lang="en-US" altLang="ja-JP" sz="2400" dirty="0">
                <a:latin typeface="Meiryo UI" panose="020B0604030504040204" pitchFamily="50" charset="-128"/>
                <a:ea typeface="Meiryo UI" panose="020B0604030504040204" pitchFamily="50" charset="-128"/>
              </a:rPr>
              <a:t>44</a:t>
            </a:r>
            <a:r>
              <a:rPr lang="ja-JP" altLang="en-US" sz="2400" dirty="0">
                <a:latin typeface="Meiryo UI" panose="020B0604030504040204" pitchFamily="50" charset="-128"/>
                <a:ea typeface="Meiryo UI" panose="020B0604030504040204" pitchFamily="50" charset="-128"/>
              </a:rPr>
              <a:t>条</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事業者は、常時使用する労働者に対し、一年以内ごとに一回、定期に、</a:t>
            </a:r>
            <a:r>
              <a:rPr lang="en-US" altLang="ja-JP" sz="1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次の項目について医師による健康診断を行わなければならない。</a:t>
            </a:r>
            <a:endParaRPr lang="en-US" altLang="ja-JP"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EF1B83F-F6EB-3C85-A20D-6CA9D9D94D7D}"/>
              </a:ext>
            </a:extLst>
          </p:cNvPr>
          <p:cNvSpPr txBox="1"/>
          <p:nvPr/>
        </p:nvSpPr>
        <p:spPr>
          <a:xfrm>
            <a:off x="8892026" y="6017087"/>
            <a:ext cx="2954655" cy="369332"/>
          </a:xfrm>
          <a:prstGeom prst="rect">
            <a:avLst/>
          </a:prstGeom>
          <a:noFill/>
        </p:spPr>
        <p:txBody>
          <a:bodyPr wrap="none" rtlCol="0">
            <a:spAutoFit/>
          </a:bodyPr>
          <a:lstStyle/>
          <a:p>
            <a:r>
              <a:rPr lang="ja-JP" altLang="en-US" dirty="0"/>
              <a:t>医師→医師または歯科医師</a:t>
            </a:r>
            <a:endParaRPr kumimoji="1" lang="ja-JP" altLang="en-US" dirty="0"/>
          </a:p>
        </p:txBody>
      </p:sp>
      <p:sp>
        <p:nvSpPr>
          <p:cNvPr id="8" name="テキスト ボックス 7">
            <a:extLst>
              <a:ext uri="{FF2B5EF4-FFF2-40B4-BE49-F238E27FC236}">
                <a16:creationId xmlns:a16="http://schemas.microsoft.com/office/drawing/2014/main" id="{D3F161AF-B56F-A735-B5B5-F046BD53DA8B}"/>
              </a:ext>
            </a:extLst>
          </p:cNvPr>
          <p:cNvSpPr txBox="1"/>
          <p:nvPr/>
        </p:nvSpPr>
        <p:spPr>
          <a:xfrm>
            <a:off x="653142" y="6308209"/>
            <a:ext cx="6096000" cy="369332"/>
          </a:xfrm>
          <a:prstGeom prst="rect">
            <a:avLst/>
          </a:prstGeom>
          <a:noFill/>
        </p:spPr>
        <p:txBody>
          <a:bodyPr wrap="square">
            <a:spAutoFit/>
          </a:bodyPr>
          <a:lstStyle/>
          <a:p>
            <a:r>
              <a:rPr lang="ja-JP" altLang="en-US" dirty="0">
                <a:hlinkClick r:id="rId3"/>
              </a:rPr>
              <a:t>労働安全衛生規則 </a:t>
            </a:r>
            <a:r>
              <a:rPr lang="en-US" altLang="ja-JP" dirty="0">
                <a:hlinkClick r:id="rId3"/>
              </a:rPr>
              <a:t>| e-Gov </a:t>
            </a:r>
            <a:r>
              <a:rPr lang="ja-JP" altLang="en-US" dirty="0">
                <a:hlinkClick r:id="rId3"/>
              </a:rPr>
              <a:t>法令検索</a:t>
            </a:r>
            <a:endParaRPr lang="ja-JP" altLang="en-US" dirty="0"/>
          </a:p>
        </p:txBody>
      </p:sp>
      <p:sp>
        <p:nvSpPr>
          <p:cNvPr id="10" name="テキスト ボックス 9">
            <a:extLst>
              <a:ext uri="{FF2B5EF4-FFF2-40B4-BE49-F238E27FC236}">
                <a16:creationId xmlns:a16="http://schemas.microsoft.com/office/drawing/2014/main" id="{45BA671A-12D1-0FFE-D0B6-9B5716F5499E}"/>
              </a:ext>
            </a:extLst>
          </p:cNvPr>
          <p:cNvSpPr txBox="1"/>
          <p:nvPr/>
        </p:nvSpPr>
        <p:spPr>
          <a:xfrm>
            <a:off x="1063171" y="2861821"/>
            <a:ext cx="10350500" cy="1938992"/>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（健康診断の結果についての医師等からの意見聴取）第</a:t>
            </a:r>
            <a:r>
              <a:rPr lang="en-US" altLang="ja-JP" sz="2400" dirty="0">
                <a:latin typeface="Meiryo UI" panose="020B0604030504040204" pitchFamily="50" charset="-128"/>
                <a:ea typeface="Meiryo UI" panose="020B0604030504040204" pitchFamily="50" charset="-128"/>
              </a:rPr>
              <a:t>51</a:t>
            </a:r>
            <a:r>
              <a:rPr lang="ja-JP" altLang="en-US" sz="2400" dirty="0">
                <a:latin typeface="Meiryo UI" panose="020B0604030504040204" pitchFamily="50" charset="-128"/>
                <a:ea typeface="Meiryo UI" panose="020B0604030504040204" pitchFamily="50" charset="-128"/>
              </a:rPr>
              <a:t>条の</a:t>
            </a:r>
            <a:r>
              <a:rPr lang="en-US" altLang="ja-JP" sz="2400" dirty="0">
                <a:latin typeface="Meiryo UI" panose="020B0604030504040204" pitchFamily="50" charset="-128"/>
                <a:ea typeface="Meiryo UI" panose="020B0604030504040204" pitchFamily="50" charset="-128"/>
              </a:rPr>
              <a:t>2</a:t>
            </a:r>
          </a:p>
          <a:p>
            <a:r>
              <a:rPr lang="ja-JP" altLang="en-US" sz="2400" dirty="0">
                <a:latin typeface="Meiryo UI" panose="020B0604030504040204" pitchFamily="50" charset="-128"/>
                <a:ea typeface="Meiryo UI" panose="020B0604030504040204" pitchFamily="50" charset="-128"/>
              </a:rPr>
              <a:t>医師からの意見聴取は、健康診断が行われた日から</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か月以内に行うこと。　意見を健康診断個人票に記載すること。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事業者は、医師から、意見聴取を行う上で必要となる労働者の業務に関する情報を求められたときは、速やかに、これを提供しなければならない。</a:t>
            </a:r>
          </a:p>
        </p:txBody>
      </p:sp>
      <p:sp>
        <p:nvSpPr>
          <p:cNvPr id="14" name="テキスト ボックス 13">
            <a:extLst>
              <a:ext uri="{FF2B5EF4-FFF2-40B4-BE49-F238E27FC236}">
                <a16:creationId xmlns:a16="http://schemas.microsoft.com/office/drawing/2014/main" id="{E0217F87-2A21-7234-F774-D546040C9AFF}"/>
              </a:ext>
            </a:extLst>
          </p:cNvPr>
          <p:cNvSpPr txBox="1"/>
          <p:nvPr/>
        </p:nvSpPr>
        <p:spPr>
          <a:xfrm>
            <a:off x="3250594" y="4947285"/>
            <a:ext cx="8596087"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①既往歴及び業務歴の調査　②自覚症状及び他覚症状の有無　③身長、体重、腹囲、視力及び聴力④胸部エックス線（及び喀痰検査）⑤血圧　⑥貧血検査　⑦肝機能検査　⑧血中脂質検査　⑨血糖検査　⑩尿検査　⑪心電図</a:t>
            </a:r>
          </a:p>
        </p:txBody>
      </p:sp>
      <p:sp>
        <p:nvSpPr>
          <p:cNvPr id="3" name="スライド番号プレースホルダー 2">
            <a:extLst>
              <a:ext uri="{FF2B5EF4-FFF2-40B4-BE49-F238E27FC236}">
                <a16:creationId xmlns:a16="http://schemas.microsoft.com/office/drawing/2014/main" id="{A180EC01-742C-8FB4-3D7B-2FEF480B7AEE}"/>
              </a:ext>
            </a:extLst>
          </p:cNvPr>
          <p:cNvSpPr>
            <a:spLocks noGrp="1"/>
          </p:cNvSpPr>
          <p:nvPr>
            <p:ph type="sldNum" sz="quarter" idx="12"/>
          </p:nvPr>
        </p:nvSpPr>
        <p:spPr/>
        <p:txBody>
          <a:bodyPr/>
          <a:lstStyle/>
          <a:p>
            <a:fld id="{B538DB2D-D9E1-415E-BEB7-91D71A0F428D}" type="slidenum">
              <a:rPr kumimoji="1" lang="ja-JP" altLang="en-US" smtClean="0"/>
              <a:t>6</a:t>
            </a:fld>
            <a:endParaRPr kumimoji="1" lang="ja-JP" altLang="en-US"/>
          </a:p>
        </p:txBody>
      </p:sp>
    </p:spTree>
    <p:extLst>
      <p:ext uri="{BB962C8B-B14F-4D97-AF65-F5344CB8AC3E}">
        <p14:creationId xmlns:p14="http://schemas.microsoft.com/office/powerpoint/2010/main" val="398202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3908-36C3-CC13-39BA-5DC3C616BD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0204A4-D5C6-494E-6EAB-FDEF9290DE98}"/>
              </a:ext>
            </a:extLst>
          </p:cNvPr>
          <p:cNvSpPr>
            <a:spLocks noGrp="1"/>
          </p:cNvSpPr>
          <p:nvPr>
            <p:ph type="title"/>
          </p:nvPr>
        </p:nvSpPr>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健康診断結果に基づき事業者が講ずべき措置　</a:t>
            </a:r>
            <a:r>
              <a:rPr kumimoji="1" lang="ja-JP" altLang="en-US" sz="3200" b="1" dirty="0">
                <a:latin typeface="Meiryo UI" panose="020B0604030504040204" pitchFamily="50" charset="-128"/>
                <a:ea typeface="Meiryo UI" panose="020B0604030504040204" pitchFamily="50" charset="-128"/>
              </a:rPr>
              <a:t>指針</a:t>
            </a:r>
          </a:p>
        </p:txBody>
      </p:sp>
      <p:pic>
        <p:nvPicPr>
          <p:cNvPr id="5" name="図 4">
            <a:extLst>
              <a:ext uri="{FF2B5EF4-FFF2-40B4-BE49-F238E27FC236}">
                <a16:creationId xmlns:a16="http://schemas.microsoft.com/office/drawing/2014/main" id="{90BEE6B7-0C78-0C32-4C74-5ED50F8E36EF}"/>
              </a:ext>
            </a:extLst>
          </p:cNvPr>
          <p:cNvPicPr>
            <a:picLocks noChangeAspect="1"/>
          </p:cNvPicPr>
          <p:nvPr/>
        </p:nvPicPr>
        <p:blipFill>
          <a:blip r:embed="rId3"/>
          <a:stretch>
            <a:fillRect/>
          </a:stretch>
        </p:blipFill>
        <p:spPr>
          <a:xfrm>
            <a:off x="10367319" y="4534229"/>
            <a:ext cx="1131624" cy="1589314"/>
          </a:xfrm>
          <a:prstGeom prst="rect">
            <a:avLst/>
          </a:prstGeom>
        </p:spPr>
      </p:pic>
      <p:sp>
        <p:nvSpPr>
          <p:cNvPr id="7" name="コンテンツ プレースホルダー 6">
            <a:extLst>
              <a:ext uri="{FF2B5EF4-FFF2-40B4-BE49-F238E27FC236}">
                <a16:creationId xmlns:a16="http://schemas.microsoft.com/office/drawing/2014/main" id="{C89B2514-D96A-6370-51F3-342247B33259}"/>
              </a:ext>
            </a:extLst>
          </p:cNvPr>
          <p:cNvSpPr>
            <a:spLocks noGrp="1"/>
          </p:cNvSpPr>
          <p:nvPr>
            <p:ph idx="1"/>
          </p:nvPr>
        </p:nvSpPr>
        <p:spPr>
          <a:xfrm>
            <a:off x="693057" y="1553294"/>
            <a:ext cx="10374085" cy="3450443"/>
          </a:xfrm>
        </p:spPr>
        <p:txBody>
          <a:bodyPr>
            <a:normAutofit lnSpcReduction="10000"/>
          </a:bodyPr>
          <a:lstStyle/>
          <a:p>
            <a:pPr marL="0" indent="0">
              <a:buNone/>
            </a:pPr>
            <a:r>
              <a:rPr lang="ja-JP" altLang="en-US" sz="2400" dirty="0">
                <a:latin typeface="Meiryo UI" panose="020B0604030504040204" pitchFamily="50" charset="-128"/>
                <a:ea typeface="Meiryo UI" panose="020B0604030504040204" pitchFamily="50" charset="-128"/>
              </a:rPr>
              <a:t>（趣旨）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産業構造の変化、働き方の多様化を背景とした労働時間の長短二極化、高齢化の進展等労働者を取り巻く環境は大きく変化している。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労働者が業務上の事由によって</a:t>
            </a:r>
            <a:r>
              <a:rPr lang="ja-JP" altLang="en-US" sz="2400" u="sng" dirty="0">
                <a:latin typeface="Meiryo UI" panose="020B0604030504040204" pitchFamily="50" charset="-128"/>
                <a:ea typeface="Meiryo UI" panose="020B0604030504040204" pitchFamily="50" charset="-128"/>
              </a:rPr>
              <a:t>脳・心臓疾患</a:t>
            </a:r>
            <a:r>
              <a:rPr lang="ja-JP" altLang="en-US" sz="2400" dirty="0">
                <a:latin typeface="Meiryo UI" panose="020B0604030504040204" pitchFamily="50" charset="-128"/>
                <a:ea typeface="Meiryo UI" panose="020B0604030504040204" pitchFamily="50" charset="-128"/>
              </a:rPr>
              <a:t>を発症し</a:t>
            </a:r>
            <a:r>
              <a:rPr lang="ja-JP" altLang="en-US" sz="2400" u="sng" dirty="0">
                <a:latin typeface="Meiryo UI" panose="020B0604030504040204" pitchFamily="50" charset="-128"/>
                <a:ea typeface="Meiryo UI" panose="020B0604030504040204" pitchFamily="50" charset="-128"/>
              </a:rPr>
              <a:t>突然死等</a:t>
            </a:r>
            <a:r>
              <a:rPr lang="ja-JP" altLang="en-US" sz="2400" dirty="0">
                <a:latin typeface="Meiryo UI" panose="020B0604030504040204" pitchFamily="50" charset="-128"/>
                <a:ea typeface="Meiryo UI" panose="020B0604030504040204" pitchFamily="50" charset="-128"/>
              </a:rPr>
              <a:t>の重大な事態に至る</a:t>
            </a:r>
            <a:r>
              <a:rPr lang="ja-JP" altLang="en-US" sz="2400" u="sng" dirty="0">
                <a:latin typeface="Meiryo UI" panose="020B0604030504040204" pitchFamily="50" charset="-128"/>
                <a:ea typeface="Meiryo UI" panose="020B0604030504040204" pitchFamily="50" charset="-128"/>
              </a:rPr>
              <a:t>「過労死」等の事案</a:t>
            </a:r>
            <a:r>
              <a:rPr lang="ja-JP" altLang="en-US" sz="2400" dirty="0">
                <a:latin typeface="Meiryo UI" panose="020B0604030504040204" pitchFamily="50" charset="-128"/>
                <a:ea typeface="Meiryo UI" panose="020B0604030504040204" pitchFamily="50" charset="-128"/>
              </a:rPr>
              <a:t>が多発し、社会的にも大きな問題となっている。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労働者が職業生活の全期間を通して健康で働くことができるようにするためには、事業者が労働者の健康状態を的確に把握し、その結果に基づき、医学的知見を踏まえて、</a:t>
            </a:r>
            <a:r>
              <a:rPr lang="ja-JP" altLang="en-US" sz="2400" u="sng" dirty="0">
                <a:latin typeface="Meiryo UI" panose="020B0604030504040204" pitchFamily="50" charset="-128"/>
                <a:ea typeface="Meiryo UI" panose="020B0604030504040204" pitchFamily="50" charset="-128"/>
              </a:rPr>
              <a:t>労働者の健康管理を適切に講ずる</a:t>
            </a:r>
            <a:r>
              <a:rPr lang="ja-JP" altLang="en-US" sz="2400" dirty="0">
                <a:latin typeface="Meiryo UI" panose="020B0604030504040204" pitchFamily="50" charset="-128"/>
                <a:ea typeface="Meiryo UI" panose="020B0604030504040204" pitchFamily="50" charset="-128"/>
              </a:rPr>
              <a:t>ことが不可欠である。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→上記をふまえた「就業上の措置」を行う</a:t>
            </a:r>
          </a:p>
        </p:txBody>
      </p:sp>
      <p:sp>
        <p:nvSpPr>
          <p:cNvPr id="9" name="テキスト ボックス 8">
            <a:extLst>
              <a:ext uri="{FF2B5EF4-FFF2-40B4-BE49-F238E27FC236}">
                <a16:creationId xmlns:a16="http://schemas.microsoft.com/office/drawing/2014/main" id="{C5D22588-6531-78E8-F9C9-A86FD3D7DC19}"/>
              </a:ext>
            </a:extLst>
          </p:cNvPr>
          <p:cNvSpPr txBox="1"/>
          <p:nvPr/>
        </p:nvSpPr>
        <p:spPr>
          <a:xfrm>
            <a:off x="9383486" y="6122057"/>
            <a:ext cx="2300514" cy="369332"/>
          </a:xfrm>
          <a:prstGeom prst="rect">
            <a:avLst/>
          </a:prstGeom>
          <a:noFill/>
        </p:spPr>
        <p:txBody>
          <a:bodyPr wrap="square">
            <a:spAutoFit/>
          </a:bodyPr>
          <a:lstStyle/>
          <a:p>
            <a:r>
              <a:rPr lang="zh-TW" altLang="en-US" dirty="0">
                <a:latin typeface="游ゴシック" panose="020B0400000000000000" pitchFamily="50" charset="-128"/>
                <a:ea typeface="游ゴシック" panose="020B0400000000000000" pitchFamily="50" charset="-128"/>
                <a:hlinkClick r:id="rId4"/>
              </a:rPr>
              <a:t>健診指針</a:t>
            </a:r>
            <a:r>
              <a:rPr lang="en-US" altLang="zh-TW" dirty="0">
                <a:latin typeface="游ゴシック" panose="020B0400000000000000" pitchFamily="50" charset="-128"/>
                <a:ea typeface="游ゴシック" panose="020B0400000000000000" pitchFamily="50" charset="-128"/>
                <a:hlinkClick r:id="rId4"/>
              </a:rPr>
              <a:t>(</a:t>
            </a:r>
            <a:r>
              <a:rPr lang="zh-TW" altLang="en-US" dirty="0">
                <a:latin typeface="游ゴシック" panose="020B0400000000000000" pitchFamily="50" charset="-128"/>
                <a:ea typeface="游ゴシック" panose="020B0400000000000000" pitchFamily="50" charset="-128"/>
                <a:hlinkClick r:id="rId4"/>
              </a:rPr>
              <a:t>厚労省</a:t>
            </a:r>
            <a:r>
              <a:rPr lang="en-US" altLang="zh-TW" dirty="0">
                <a:latin typeface="游ゴシック" panose="020B0400000000000000" pitchFamily="50" charset="-128"/>
                <a:ea typeface="游ゴシック" panose="020B0400000000000000" pitchFamily="50" charset="-128"/>
                <a:hlinkClick r:id="rId4"/>
              </a:rPr>
              <a:t>HP)</a:t>
            </a:r>
            <a:endParaRPr lang="ja-JP" altLang="en-US"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08A2E66F-C88C-AEA3-2889-31E509EC25B7}"/>
              </a:ext>
            </a:extLst>
          </p:cNvPr>
          <p:cNvSpPr txBox="1"/>
          <p:nvPr/>
        </p:nvSpPr>
        <p:spPr>
          <a:xfrm>
            <a:off x="1023748" y="5289142"/>
            <a:ext cx="9158514" cy="707886"/>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健康診断の結果等の個々の労働者の健康に関する個人情報については、特にその適正な取扱いの確保を図る必要がある。（</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個人情報の保護に関する法律）</a:t>
            </a:r>
            <a:endParaRPr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4752391-A8DD-75CA-D30C-BC59D028BD12}"/>
              </a:ext>
            </a:extLst>
          </p:cNvPr>
          <p:cNvSpPr>
            <a:spLocks noGrp="1"/>
          </p:cNvSpPr>
          <p:nvPr>
            <p:ph type="sldNum" sz="quarter" idx="12"/>
          </p:nvPr>
        </p:nvSpPr>
        <p:spPr/>
        <p:txBody>
          <a:bodyPr/>
          <a:lstStyle/>
          <a:p>
            <a:fld id="{B538DB2D-D9E1-415E-BEB7-91D71A0F428D}" type="slidenum">
              <a:rPr kumimoji="1" lang="ja-JP" altLang="en-US" smtClean="0"/>
              <a:t>7</a:t>
            </a:fld>
            <a:endParaRPr kumimoji="1" lang="ja-JP" altLang="en-US"/>
          </a:p>
        </p:txBody>
      </p:sp>
    </p:spTree>
    <p:extLst>
      <p:ext uri="{BB962C8B-B14F-4D97-AF65-F5344CB8AC3E}">
        <p14:creationId xmlns:p14="http://schemas.microsoft.com/office/powerpoint/2010/main" val="224853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012D-E4DF-D518-17F6-DDEDA23397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7FB6C2-8734-A4C3-D25B-CC58CA2BE641}"/>
              </a:ext>
            </a:extLst>
          </p:cNvPr>
          <p:cNvSpPr>
            <a:spLocks noGrp="1"/>
          </p:cNvSpPr>
          <p:nvPr>
            <p:ph type="title"/>
          </p:nvPr>
        </p:nvSpPr>
        <p:spPr>
          <a:xfrm>
            <a:off x="838200" y="365125"/>
            <a:ext cx="10515600" cy="766989"/>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健康診断結果に基づき事業者が講ずべき措置　</a:t>
            </a:r>
            <a:r>
              <a:rPr kumimoji="1" lang="ja-JP" altLang="en-US" sz="3200" b="1" dirty="0">
                <a:latin typeface="Meiryo UI" panose="020B0604030504040204" pitchFamily="50" charset="-128"/>
                <a:ea typeface="Meiryo UI" panose="020B0604030504040204" pitchFamily="50" charset="-128"/>
              </a:rPr>
              <a:t>指針</a:t>
            </a:r>
          </a:p>
        </p:txBody>
      </p:sp>
      <p:pic>
        <p:nvPicPr>
          <p:cNvPr id="5" name="図 4">
            <a:extLst>
              <a:ext uri="{FF2B5EF4-FFF2-40B4-BE49-F238E27FC236}">
                <a16:creationId xmlns:a16="http://schemas.microsoft.com/office/drawing/2014/main" id="{05D3A19B-3C7E-21F8-18CC-119076F61C27}"/>
              </a:ext>
            </a:extLst>
          </p:cNvPr>
          <p:cNvPicPr>
            <a:picLocks noChangeAspect="1"/>
          </p:cNvPicPr>
          <p:nvPr/>
        </p:nvPicPr>
        <p:blipFill>
          <a:blip r:embed="rId3"/>
          <a:stretch>
            <a:fillRect/>
          </a:stretch>
        </p:blipFill>
        <p:spPr>
          <a:xfrm>
            <a:off x="10367319" y="4534229"/>
            <a:ext cx="1131624" cy="1589314"/>
          </a:xfrm>
          <a:prstGeom prst="rect">
            <a:avLst/>
          </a:prstGeom>
        </p:spPr>
      </p:pic>
      <p:sp>
        <p:nvSpPr>
          <p:cNvPr id="7" name="コンテンツ プレースホルダー 6">
            <a:extLst>
              <a:ext uri="{FF2B5EF4-FFF2-40B4-BE49-F238E27FC236}">
                <a16:creationId xmlns:a16="http://schemas.microsoft.com/office/drawing/2014/main" id="{C250D07F-D0A6-5E61-82F7-78F677FBE044}"/>
              </a:ext>
            </a:extLst>
          </p:cNvPr>
          <p:cNvSpPr>
            <a:spLocks noGrp="1"/>
          </p:cNvSpPr>
          <p:nvPr>
            <p:ph idx="1"/>
          </p:nvPr>
        </p:nvSpPr>
        <p:spPr>
          <a:xfrm>
            <a:off x="838200" y="1185291"/>
            <a:ext cx="10374085" cy="1419230"/>
          </a:xfrm>
        </p:spPr>
        <p:txBody>
          <a:bodyPr>
            <a:noAutofit/>
          </a:bodyPr>
          <a:lstStyle/>
          <a:p>
            <a:pPr marL="0" indent="0">
              <a:buNone/>
            </a:pPr>
            <a:r>
              <a:rPr lang="ja-JP" altLang="en-US" sz="2400" dirty="0">
                <a:latin typeface="Meiryo UI" panose="020B0604030504040204" pitchFamily="50" charset="-128"/>
                <a:ea typeface="Meiryo UI" panose="020B0604030504040204" pitchFamily="50" charset="-128"/>
              </a:rPr>
              <a:t>（意見の内容 ）</a:t>
            </a:r>
          </a:p>
          <a:p>
            <a:pPr marL="0" indent="0">
              <a:buNone/>
            </a:pPr>
            <a:r>
              <a:rPr lang="ja-JP" altLang="en-US" sz="2400" dirty="0">
                <a:latin typeface="Meiryo UI" panose="020B0604030504040204" pitchFamily="50" charset="-128"/>
                <a:ea typeface="Meiryo UI" panose="020B0604030504040204" pitchFamily="50" charset="-128"/>
              </a:rPr>
              <a:t>事業者は、就業上の措置に関し、その必要性の有無、講ずべき措置の内容等に係</a:t>
            </a:r>
          </a:p>
          <a:p>
            <a:pPr marL="0" indent="0">
              <a:buNone/>
            </a:pPr>
            <a:r>
              <a:rPr lang="ja-JP" altLang="en-US" sz="2400" dirty="0">
                <a:latin typeface="Meiryo UI" panose="020B0604030504040204" pitchFamily="50" charset="-128"/>
                <a:ea typeface="Meiryo UI" panose="020B0604030504040204" pitchFamily="50" charset="-128"/>
              </a:rPr>
              <a:t>る意見を医師等から聴く必要がある。 </a:t>
            </a:r>
          </a:p>
        </p:txBody>
      </p:sp>
      <p:sp>
        <p:nvSpPr>
          <p:cNvPr id="9" name="テキスト ボックス 8">
            <a:extLst>
              <a:ext uri="{FF2B5EF4-FFF2-40B4-BE49-F238E27FC236}">
                <a16:creationId xmlns:a16="http://schemas.microsoft.com/office/drawing/2014/main" id="{F7409362-C3BC-3BA9-7C34-7B3DCF65E8F2}"/>
              </a:ext>
            </a:extLst>
          </p:cNvPr>
          <p:cNvSpPr txBox="1"/>
          <p:nvPr/>
        </p:nvSpPr>
        <p:spPr>
          <a:xfrm>
            <a:off x="9383486" y="6122057"/>
            <a:ext cx="2300514" cy="369332"/>
          </a:xfrm>
          <a:prstGeom prst="rect">
            <a:avLst/>
          </a:prstGeom>
          <a:noFill/>
        </p:spPr>
        <p:txBody>
          <a:bodyPr wrap="square">
            <a:spAutoFit/>
          </a:bodyPr>
          <a:lstStyle/>
          <a:p>
            <a:r>
              <a:rPr lang="zh-TW" altLang="en-US" dirty="0">
                <a:latin typeface="游ゴシック" panose="020B0400000000000000" pitchFamily="50" charset="-128"/>
                <a:ea typeface="游ゴシック" panose="020B0400000000000000" pitchFamily="50" charset="-128"/>
                <a:hlinkClick r:id="rId4"/>
              </a:rPr>
              <a:t>健診指針</a:t>
            </a:r>
            <a:r>
              <a:rPr lang="en-US" altLang="zh-TW" dirty="0">
                <a:latin typeface="游ゴシック" panose="020B0400000000000000" pitchFamily="50" charset="-128"/>
                <a:ea typeface="游ゴシック" panose="020B0400000000000000" pitchFamily="50" charset="-128"/>
                <a:hlinkClick r:id="rId4"/>
              </a:rPr>
              <a:t>(</a:t>
            </a:r>
            <a:r>
              <a:rPr lang="zh-TW" altLang="en-US" dirty="0">
                <a:latin typeface="游ゴシック" panose="020B0400000000000000" pitchFamily="50" charset="-128"/>
                <a:ea typeface="游ゴシック" panose="020B0400000000000000" pitchFamily="50" charset="-128"/>
                <a:hlinkClick r:id="rId4"/>
              </a:rPr>
              <a:t>厚労省</a:t>
            </a:r>
            <a:r>
              <a:rPr lang="en-US" altLang="zh-TW" dirty="0">
                <a:latin typeface="游ゴシック" panose="020B0400000000000000" pitchFamily="50" charset="-128"/>
                <a:ea typeface="游ゴシック" panose="020B0400000000000000" pitchFamily="50" charset="-128"/>
                <a:hlinkClick r:id="rId4"/>
              </a:rPr>
              <a:t>HP)</a:t>
            </a:r>
            <a:endParaRPr lang="ja-JP" altLang="en-US" dirty="0">
              <a:latin typeface="游ゴシック" panose="020B0400000000000000" pitchFamily="50" charset="-128"/>
              <a:ea typeface="游ゴシック" panose="020B0400000000000000" pitchFamily="50" charset="-128"/>
            </a:endParaRPr>
          </a:p>
        </p:txBody>
      </p:sp>
      <p:pic>
        <p:nvPicPr>
          <p:cNvPr id="3" name="コンテンツ プレースホルダー 4">
            <a:extLst>
              <a:ext uri="{FF2B5EF4-FFF2-40B4-BE49-F238E27FC236}">
                <a16:creationId xmlns:a16="http://schemas.microsoft.com/office/drawing/2014/main" id="{92367409-2942-99CF-2522-0610FDEBA6B2}"/>
              </a:ext>
            </a:extLst>
          </p:cNvPr>
          <p:cNvPicPr>
            <a:picLocks noChangeAspect="1"/>
          </p:cNvPicPr>
          <p:nvPr/>
        </p:nvPicPr>
        <p:blipFill>
          <a:blip r:embed="rId5"/>
          <a:stretch>
            <a:fillRect/>
          </a:stretch>
        </p:blipFill>
        <p:spPr>
          <a:xfrm>
            <a:off x="2272488" y="3177243"/>
            <a:ext cx="6336027" cy="3229283"/>
          </a:xfrm>
          <a:prstGeom prst="rect">
            <a:avLst/>
          </a:prstGeom>
        </p:spPr>
      </p:pic>
      <p:sp>
        <p:nvSpPr>
          <p:cNvPr id="8" name="テキスト ボックス 7">
            <a:extLst>
              <a:ext uri="{FF2B5EF4-FFF2-40B4-BE49-F238E27FC236}">
                <a16:creationId xmlns:a16="http://schemas.microsoft.com/office/drawing/2014/main" id="{4532A801-124A-CCB3-3E77-C47955BF6D01}"/>
              </a:ext>
            </a:extLst>
          </p:cNvPr>
          <p:cNvSpPr txBox="1"/>
          <p:nvPr/>
        </p:nvSpPr>
        <p:spPr>
          <a:xfrm>
            <a:off x="1536700" y="2678516"/>
            <a:ext cx="5909128"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就業区分及びその内容についての意見（例）</a:t>
            </a:r>
          </a:p>
        </p:txBody>
      </p:sp>
      <p:sp>
        <p:nvSpPr>
          <p:cNvPr id="4" name="スライド番号プレースホルダー 3">
            <a:extLst>
              <a:ext uri="{FF2B5EF4-FFF2-40B4-BE49-F238E27FC236}">
                <a16:creationId xmlns:a16="http://schemas.microsoft.com/office/drawing/2014/main" id="{83582C5B-1692-F715-D9BC-01F31F435456}"/>
              </a:ext>
            </a:extLst>
          </p:cNvPr>
          <p:cNvSpPr>
            <a:spLocks noGrp="1"/>
          </p:cNvSpPr>
          <p:nvPr>
            <p:ph type="sldNum" sz="quarter" idx="12"/>
          </p:nvPr>
        </p:nvSpPr>
        <p:spPr/>
        <p:txBody>
          <a:bodyPr/>
          <a:lstStyle/>
          <a:p>
            <a:fld id="{B538DB2D-D9E1-415E-BEB7-91D71A0F428D}" type="slidenum">
              <a:rPr kumimoji="1" lang="ja-JP" altLang="en-US" smtClean="0"/>
              <a:t>8</a:t>
            </a:fld>
            <a:endParaRPr kumimoji="1" lang="ja-JP" altLang="en-US"/>
          </a:p>
        </p:txBody>
      </p:sp>
    </p:spTree>
    <p:extLst>
      <p:ext uri="{BB962C8B-B14F-4D97-AF65-F5344CB8AC3E}">
        <p14:creationId xmlns:p14="http://schemas.microsoft.com/office/powerpoint/2010/main" val="360916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5839-1657-E1BF-6424-A0BB1358F3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52B8DE-6172-CA7C-6C42-987260EDE99C}"/>
              </a:ext>
            </a:extLst>
          </p:cNvPr>
          <p:cNvSpPr>
            <a:spLocks noGrp="1"/>
          </p:cNvSpPr>
          <p:nvPr>
            <p:ph type="title"/>
          </p:nvPr>
        </p:nvSpPr>
        <p:spPr>
          <a:xfrm>
            <a:off x="838200" y="365125"/>
            <a:ext cx="10515600" cy="766989"/>
          </a:xfrm>
        </p:spPr>
        <p:txBody>
          <a:bodyPr>
            <a:normAutofit/>
          </a:bodyPr>
          <a:lstStyle/>
          <a:p>
            <a:r>
              <a:rPr kumimoji="1" lang="ja-JP" altLang="en-US" sz="3200" dirty="0">
                <a:latin typeface="Meiryo UI" panose="020B0604030504040204" pitchFamily="50" charset="-128"/>
                <a:ea typeface="Meiryo UI" panose="020B0604030504040204" pitchFamily="50" charset="-128"/>
              </a:rPr>
              <a:t>健康診断結果に基づき事業者が講ずべき措置　指針</a:t>
            </a:r>
          </a:p>
        </p:txBody>
      </p:sp>
      <p:pic>
        <p:nvPicPr>
          <p:cNvPr id="5" name="図 4">
            <a:extLst>
              <a:ext uri="{FF2B5EF4-FFF2-40B4-BE49-F238E27FC236}">
                <a16:creationId xmlns:a16="http://schemas.microsoft.com/office/drawing/2014/main" id="{AED9051A-E46C-67BA-81C5-C996553603E7}"/>
              </a:ext>
            </a:extLst>
          </p:cNvPr>
          <p:cNvPicPr>
            <a:picLocks noChangeAspect="1"/>
          </p:cNvPicPr>
          <p:nvPr/>
        </p:nvPicPr>
        <p:blipFill>
          <a:blip r:embed="rId3"/>
          <a:stretch>
            <a:fillRect/>
          </a:stretch>
        </p:blipFill>
        <p:spPr>
          <a:xfrm>
            <a:off x="10439891" y="4553825"/>
            <a:ext cx="1131624" cy="1589314"/>
          </a:xfrm>
          <a:prstGeom prst="rect">
            <a:avLst/>
          </a:prstGeom>
        </p:spPr>
      </p:pic>
      <p:sp>
        <p:nvSpPr>
          <p:cNvPr id="9" name="テキスト ボックス 8">
            <a:extLst>
              <a:ext uri="{FF2B5EF4-FFF2-40B4-BE49-F238E27FC236}">
                <a16:creationId xmlns:a16="http://schemas.microsoft.com/office/drawing/2014/main" id="{AD4A7A2E-D4D1-4CCA-191E-B989BF8C5010}"/>
              </a:ext>
            </a:extLst>
          </p:cNvPr>
          <p:cNvSpPr txBox="1"/>
          <p:nvPr/>
        </p:nvSpPr>
        <p:spPr>
          <a:xfrm>
            <a:off x="9728792" y="6083473"/>
            <a:ext cx="2300514" cy="369332"/>
          </a:xfrm>
          <a:prstGeom prst="rect">
            <a:avLst/>
          </a:prstGeom>
          <a:noFill/>
        </p:spPr>
        <p:txBody>
          <a:bodyPr wrap="square">
            <a:spAutoFit/>
          </a:bodyPr>
          <a:lstStyle/>
          <a:p>
            <a:r>
              <a:rPr lang="zh-TW" altLang="en-US" dirty="0">
                <a:latin typeface="游ゴシック" panose="020B0400000000000000" pitchFamily="50" charset="-128"/>
                <a:ea typeface="游ゴシック" panose="020B0400000000000000" pitchFamily="50" charset="-128"/>
                <a:hlinkClick r:id="rId4"/>
              </a:rPr>
              <a:t>健診指針</a:t>
            </a:r>
            <a:r>
              <a:rPr lang="en-US" altLang="zh-TW" dirty="0">
                <a:latin typeface="游ゴシック" panose="020B0400000000000000" pitchFamily="50" charset="-128"/>
                <a:ea typeface="游ゴシック" panose="020B0400000000000000" pitchFamily="50" charset="-128"/>
                <a:hlinkClick r:id="rId4"/>
              </a:rPr>
              <a:t>(</a:t>
            </a:r>
            <a:r>
              <a:rPr lang="zh-TW" altLang="en-US" dirty="0">
                <a:latin typeface="游ゴシック" panose="020B0400000000000000" pitchFamily="50" charset="-128"/>
                <a:ea typeface="游ゴシック" panose="020B0400000000000000" pitchFamily="50" charset="-128"/>
                <a:hlinkClick r:id="rId4"/>
              </a:rPr>
              <a:t>厚労省</a:t>
            </a:r>
            <a:r>
              <a:rPr lang="en-US" altLang="zh-TW" dirty="0">
                <a:latin typeface="游ゴシック" panose="020B0400000000000000" pitchFamily="50" charset="-128"/>
                <a:ea typeface="游ゴシック" panose="020B0400000000000000" pitchFamily="50" charset="-128"/>
                <a:hlinkClick r:id="rId4"/>
              </a:rPr>
              <a:t>HP)</a:t>
            </a:r>
            <a:endParaRPr lang="ja-JP" altLang="en-US"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E2DF6F8E-9B5F-3C52-2EB3-E64360411F41}"/>
              </a:ext>
            </a:extLst>
          </p:cNvPr>
          <p:cNvSpPr txBox="1"/>
          <p:nvPr/>
        </p:nvSpPr>
        <p:spPr>
          <a:xfrm>
            <a:off x="838200" y="1169609"/>
            <a:ext cx="10733315"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400" dirty="0">
                <a:latin typeface="Meiryo UI" panose="020B0604030504040204" pitchFamily="50" charset="-128"/>
                <a:ea typeface="Meiryo UI" panose="020B0604030504040204" pitchFamily="50" charset="-128"/>
              </a:rPr>
              <a:t>（就業上の措置の決定） </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労働者からの意見の聴取等 </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事業者は、医師等の意見に基づいて、就業区分に応じた就業上の措置を決定する場合には、あらかじめ当該労働者の意見を聴き、十分な話合いを通じてその労働者の了解が得られるよう努めることが適当である。 なお、産業医の選任義務のある事業場においては、必要に応じて、産業医の同席の下に労働者の意見を聴くことが適当である。</a:t>
            </a:r>
          </a:p>
        </p:txBody>
      </p:sp>
      <p:sp>
        <p:nvSpPr>
          <p:cNvPr id="13" name="テキスト ボックス 12">
            <a:extLst>
              <a:ext uri="{FF2B5EF4-FFF2-40B4-BE49-F238E27FC236}">
                <a16:creationId xmlns:a16="http://schemas.microsoft.com/office/drawing/2014/main" id="{F52A687D-1675-A787-A949-88D2C1D91A40}"/>
              </a:ext>
            </a:extLst>
          </p:cNvPr>
          <p:cNvSpPr txBox="1"/>
          <p:nvPr/>
        </p:nvSpPr>
        <p:spPr>
          <a:xfrm>
            <a:off x="972458" y="3691144"/>
            <a:ext cx="8756334" cy="2862322"/>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（就業上の措置の実施に当たっての留意事項 ）</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・医師と産業保健スタッフの連携</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・事業場の健康管理部門、人事労務管理部門との連携</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・特に、勤務する職場の管理監督者と連携し、理解を得ることが不可欠。</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事業者は、プライバシーに配慮しつつ、当該管理監督者に対し、就業上の措置の目的、内容等について理解が得られるよう必要な説明を行うことが適当。</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なお、就業上の措置を講じた後、健康状態の改善が見られた場合には、医師等 の意見を聴いた上で、通常の勤務に戻す等適切な措置を講ずる必要がある。</a:t>
            </a:r>
          </a:p>
        </p:txBody>
      </p:sp>
      <p:sp>
        <p:nvSpPr>
          <p:cNvPr id="3" name="スライド番号プレースホルダー 2">
            <a:extLst>
              <a:ext uri="{FF2B5EF4-FFF2-40B4-BE49-F238E27FC236}">
                <a16:creationId xmlns:a16="http://schemas.microsoft.com/office/drawing/2014/main" id="{4C1A98EB-5DC6-07C6-28D1-EF2B4E28E5A1}"/>
              </a:ext>
            </a:extLst>
          </p:cNvPr>
          <p:cNvSpPr>
            <a:spLocks noGrp="1"/>
          </p:cNvSpPr>
          <p:nvPr>
            <p:ph type="sldNum" sz="quarter" idx="12"/>
          </p:nvPr>
        </p:nvSpPr>
        <p:spPr/>
        <p:txBody>
          <a:bodyPr/>
          <a:lstStyle/>
          <a:p>
            <a:fld id="{B538DB2D-D9E1-415E-BEB7-91D71A0F428D}" type="slidenum">
              <a:rPr kumimoji="1" lang="ja-JP" altLang="en-US" smtClean="0"/>
              <a:t>9</a:t>
            </a:fld>
            <a:endParaRPr kumimoji="1" lang="ja-JP" altLang="en-US"/>
          </a:p>
        </p:txBody>
      </p:sp>
    </p:spTree>
    <p:extLst>
      <p:ext uri="{BB962C8B-B14F-4D97-AF65-F5344CB8AC3E}">
        <p14:creationId xmlns:p14="http://schemas.microsoft.com/office/powerpoint/2010/main" val="7533205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1364</TotalTime>
  <Words>3823</Words>
  <Application>Microsoft Office PowerPoint</Application>
  <PresentationFormat>ワイド画面</PresentationFormat>
  <Paragraphs>332</Paragraphs>
  <Slides>23</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HG正楷書体-PRO</vt:lpstr>
      <vt:lpstr>Meiryo UI</vt:lpstr>
      <vt:lpstr>游ゴシック</vt:lpstr>
      <vt:lpstr>游ゴシック Light</vt:lpstr>
      <vt:lpstr>Arial</vt:lpstr>
      <vt:lpstr>Office テーマ</vt:lpstr>
      <vt:lpstr>健康診断の事後措置について</vt:lpstr>
      <vt:lpstr>PowerPoint プレゼンテーション</vt:lpstr>
      <vt:lpstr>健康診断　関連する法律・指針</vt:lpstr>
      <vt:lpstr>健康診断　　（参考）診断区分・就業区分　</vt:lpstr>
      <vt:lpstr>健康診断　　労働安全衛生法　　第66条</vt:lpstr>
      <vt:lpstr>健康診断　　労働安全衛規則　　第一編 第六章 第一節の二　第43条～</vt:lpstr>
      <vt:lpstr>健康診断結果に基づき事業者が講ずべき措置　指針</vt:lpstr>
      <vt:lpstr>健康診断結果に基づき事業者が講ずべき措置　指針</vt:lpstr>
      <vt:lpstr>健康診断結果に基づき事業者が講ずべき措置　指針</vt:lpstr>
      <vt:lpstr>健康診断結果に基づき事業者が講ずべき措置　指針</vt:lpstr>
      <vt:lpstr>健康診断と事後措置の流れ</vt:lpstr>
      <vt:lpstr>診断区分　例）</vt:lpstr>
      <vt:lpstr>就業区分　例）</vt:lpstr>
      <vt:lpstr>就業制限を考慮する基準（参考）</vt:lpstr>
      <vt:lpstr>就業制限の基準について</vt:lpstr>
      <vt:lpstr>就業制限の主な類型化</vt:lpstr>
      <vt:lpstr>就業制限を考慮する基準（参考）</vt:lpstr>
      <vt:lpstr>就業制限を考慮する基準（参考）　</vt:lpstr>
      <vt:lpstr>就業制限を考慮するその他項目</vt:lpstr>
      <vt:lpstr>就業制限を考慮するその他項目</vt:lpstr>
      <vt:lpstr>就業制限を考慮するその他項目</vt:lpstr>
      <vt:lpstr>就業制限を考慮するその他項目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奈加 小倉</dc:creator>
  <cp:lastModifiedBy>座間渉 山梨産業保健総合支援センター副所長</cp:lastModifiedBy>
  <cp:revision>53</cp:revision>
  <cp:lastPrinted>2026-03-06T11:40:21Z</cp:lastPrinted>
  <dcterms:created xsi:type="dcterms:W3CDTF">2025-09-13T23:53:17Z</dcterms:created>
  <dcterms:modified xsi:type="dcterms:W3CDTF">2026-03-19T02:21:59Z</dcterms:modified>
</cp:coreProperties>
</file>